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369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3"/>
    <p:sldId id="379" r:id="rId14"/>
    <p:sldId id="383" r:id="rId15"/>
    <p:sldId id="365" r:id="rId16"/>
    <p:sldId id="337" r:id="rId17"/>
    <p:sldId id="338" r:id="rId18"/>
    <p:sldId id="339" r:id="rId19"/>
    <p:sldId id="366" r:id="rId20"/>
    <p:sldId id="341" r:id="rId21"/>
    <p:sldId id="342" r:id="rId22"/>
    <p:sldId id="343" r:id="rId23"/>
    <p:sldId id="344" r:id="rId24"/>
    <p:sldId id="345" r:id="rId25"/>
    <p:sldId id="346" r:id="rId26"/>
    <p:sldId id="348" r:id="rId27"/>
    <p:sldId id="347" r:id="rId28"/>
    <p:sldId id="349" r:id="rId29"/>
    <p:sldId id="367" r:id="rId30"/>
    <p:sldId id="352" r:id="rId31"/>
    <p:sldId id="350" r:id="rId32"/>
    <p:sldId id="354" r:id="rId33"/>
    <p:sldId id="355" r:id="rId34"/>
    <p:sldId id="356" r:id="rId35"/>
    <p:sldId id="357" r:id="rId36"/>
    <p:sldId id="359" r:id="rId37"/>
    <p:sldId id="360" r:id="rId38"/>
    <p:sldId id="265" r:id="rId39"/>
  </p:sldIdLst>
  <p:sldSz cx="12192000" cy="6858000"/>
  <p:notesSz cx="6807200" cy="993902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26" autoAdjust="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74"/>
    </p:cViewPr>
  </p:sorterViewPr>
  <p:notesViewPr>
    <p:cSldViewPr snapToGrid="0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ciie.org/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ciie.org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ciie.org/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ciie.org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7C6D2D-783F-4721-B919-E6A9E14DC83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AF67BD3-6CD3-40DC-8168-712B14C923D3}">
      <dgm:prSet phldrT="[文本]"/>
      <dgm:spPr>
        <a:solidFill>
          <a:srgbClr val="FFC000"/>
        </a:solidFill>
      </dgm:spPr>
      <dgm:t>
        <a:bodyPr/>
        <a:lstStyle/>
        <a:p>
          <a:r>
            <a:rPr lang="zh-CN" altLang="en-US" b="1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明确交易分团</a:t>
          </a:r>
        </a:p>
      </dgm:t>
    </dgm:pt>
    <dgm:pt modelId="{D7EA6DA8-D15D-46AB-8637-1D0AD9B8E9E9}" cxnId="{968D31E6-8362-4758-B2CB-E52698BD30A2}" type="parTrans">
      <dgm:prSet/>
      <dgm:spPr/>
      <dgm:t>
        <a:bodyPr/>
        <a:lstStyle/>
        <a:p>
          <a:endParaRPr lang="zh-CN" altLang="en-US"/>
        </a:p>
      </dgm:t>
    </dgm:pt>
    <dgm:pt modelId="{BC2EB38C-A9EC-4D30-810E-33AF1C9F6508}" cxnId="{968D31E6-8362-4758-B2CB-E52698BD30A2}" type="sibTrans">
      <dgm:prSet/>
      <dgm:spPr/>
      <dgm:t>
        <a:bodyPr/>
        <a:lstStyle/>
        <a:p>
          <a:endParaRPr lang="zh-CN" altLang="en-US"/>
        </a:p>
      </dgm:t>
    </dgm:pt>
    <dgm:pt modelId="{F7D30412-09FC-4037-B837-F47A89CDDC01}">
      <dgm:prSet phldrT="[文本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进口博览局协同</a:t>
          </a:r>
        </a:p>
      </dgm:t>
    </dgm:pt>
    <dgm:pt modelId="{724EE9E6-1DBC-4457-B17F-A74371547C4A}" cxnId="{368DB6E8-DD89-454B-A9A9-7238A3E22D46}" type="parTrans">
      <dgm:prSet/>
      <dgm:spPr>
        <a:ln w="38100">
          <a:solidFill>
            <a:schemeClr val="accent1">
              <a:lumMod val="75000"/>
            </a:schemeClr>
          </a:solidFill>
          <a:prstDash val="dash"/>
        </a:ln>
      </dgm:spPr>
      <dgm:t>
        <a:bodyPr/>
        <a:lstStyle/>
        <a:p>
          <a:endParaRPr lang="zh-CN" altLang="en-US"/>
        </a:p>
      </dgm:t>
    </dgm:pt>
    <dgm:pt modelId="{ED0DF77C-DDE4-475C-829A-95FB9FC8CF1A}" cxnId="{368DB6E8-DD89-454B-A9A9-7238A3E22D46}" type="sibTrans">
      <dgm:prSet/>
      <dgm:spPr/>
      <dgm:t>
        <a:bodyPr/>
        <a:lstStyle/>
        <a:p>
          <a:endParaRPr lang="zh-CN" altLang="en-US"/>
        </a:p>
      </dgm:t>
    </dgm:pt>
    <dgm:pt modelId="{F10429F4-5324-4DF4-85E4-83BA1DB5CCDE}" type="pres">
      <dgm:prSet presAssocID="{097C6D2D-783F-4721-B919-E6A9E14DC83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AC2FFDB-3129-4BC7-A388-4050274ACBF2}" type="pres">
      <dgm:prSet presAssocID="{4AF67BD3-6CD3-40DC-8168-712B14C923D3}" presName="root1" presStyleCnt="0"/>
      <dgm:spPr/>
    </dgm:pt>
    <dgm:pt modelId="{5BCF47F1-EB2A-47C3-9E36-F5BCE5E87198}" type="pres">
      <dgm:prSet presAssocID="{4AF67BD3-6CD3-40DC-8168-712B14C923D3}" presName="LevelOneTextNode" presStyleLbl="node0" presStyleIdx="0" presStyleCnt="1" custScaleX="182250">
        <dgm:presLayoutVars>
          <dgm:chPref val="3"/>
        </dgm:presLayoutVars>
      </dgm:prSet>
      <dgm:spPr/>
    </dgm:pt>
    <dgm:pt modelId="{AE78BC41-E6C2-457E-B960-AB15C77C3DDE}" type="pres">
      <dgm:prSet presAssocID="{4AF67BD3-6CD3-40DC-8168-712B14C923D3}" presName="level2hierChild" presStyleCnt="0"/>
      <dgm:spPr/>
    </dgm:pt>
    <dgm:pt modelId="{7B478698-BE6E-4DC2-BCE6-374A38FEB601}" type="pres">
      <dgm:prSet presAssocID="{724EE9E6-1DBC-4457-B17F-A74371547C4A}" presName="conn2-1" presStyleLbl="parChTrans1D2" presStyleIdx="0" presStyleCnt="1"/>
      <dgm:spPr/>
    </dgm:pt>
    <dgm:pt modelId="{AA8BEAD0-45BD-4588-9CB9-6DCED7BB9920}" type="pres">
      <dgm:prSet presAssocID="{724EE9E6-1DBC-4457-B17F-A74371547C4A}" presName="connTx" presStyleLbl="parChTrans1D2" presStyleIdx="0" presStyleCnt="1"/>
      <dgm:spPr/>
    </dgm:pt>
    <dgm:pt modelId="{1EB09076-758F-447F-8D38-5C421451E953}" type="pres">
      <dgm:prSet presAssocID="{F7D30412-09FC-4037-B837-F47A89CDDC01}" presName="root2" presStyleCnt="0"/>
      <dgm:spPr/>
    </dgm:pt>
    <dgm:pt modelId="{1E04F1A6-BF87-4584-8E67-1F5A2D50B4E1}" type="pres">
      <dgm:prSet presAssocID="{F7D30412-09FC-4037-B837-F47A89CDDC01}" presName="LevelTwoTextNode" presStyleLbl="node2" presStyleIdx="0" presStyleCnt="1" custScaleX="185632" custLinFactNeighborX="93393">
        <dgm:presLayoutVars>
          <dgm:chPref val="3"/>
        </dgm:presLayoutVars>
      </dgm:prSet>
      <dgm:spPr/>
    </dgm:pt>
    <dgm:pt modelId="{E32AAB3A-1DB8-4B33-B74C-27940E4CFBEC}" type="pres">
      <dgm:prSet presAssocID="{F7D30412-09FC-4037-B837-F47A89CDDC01}" presName="level3hierChild" presStyleCnt="0"/>
      <dgm:spPr/>
    </dgm:pt>
  </dgm:ptLst>
  <dgm:cxnLst>
    <dgm:cxn modelId="{47BADE11-E2C8-4FA3-BE9C-A2986A183209}" type="presOf" srcId="{4AF67BD3-6CD3-40DC-8168-712B14C923D3}" destId="{5BCF47F1-EB2A-47C3-9E36-F5BCE5E87198}" srcOrd="0" destOrd="0" presId="urn:microsoft.com/office/officeart/2005/8/layout/hierarchy2"/>
    <dgm:cxn modelId="{05CA5829-ED72-4B78-99EE-6E42D87DB8FD}" type="presOf" srcId="{F7D30412-09FC-4037-B837-F47A89CDDC01}" destId="{1E04F1A6-BF87-4584-8E67-1F5A2D50B4E1}" srcOrd="0" destOrd="0" presId="urn:microsoft.com/office/officeart/2005/8/layout/hierarchy2"/>
    <dgm:cxn modelId="{EB5443AC-D9E8-45FF-B893-50490F844189}" type="presOf" srcId="{724EE9E6-1DBC-4457-B17F-A74371547C4A}" destId="{AA8BEAD0-45BD-4588-9CB9-6DCED7BB9920}" srcOrd="1" destOrd="0" presId="urn:microsoft.com/office/officeart/2005/8/layout/hierarchy2"/>
    <dgm:cxn modelId="{5F80FDC6-D7D6-4812-A6AF-C9020EF44235}" type="presOf" srcId="{097C6D2D-783F-4721-B919-E6A9E14DC835}" destId="{F10429F4-5324-4DF4-85E4-83BA1DB5CCDE}" srcOrd="0" destOrd="0" presId="urn:microsoft.com/office/officeart/2005/8/layout/hierarchy2"/>
    <dgm:cxn modelId="{CC0190CD-175A-4401-8E0A-630B427F6152}" type="presOf" srcId="{724EE9E6-1DBC-4457-B17F-A74371547C4A}" destId="{7B478698-BE6E-4DC2-BCE6-374A38FEB601}" srcOrd="0" destOrd="0" presId="urn:microsoft.com/office/officeart/2005/8/layout/hierarchy2"/>
    <dgm:cxn modelId="{968D31E6-8362-4758-B2CB-E52698BD30A2}" srcId="{097C6D2D-783F-4721-B919-E6A9E14DC835}" destId="{4AF67BD3-6CD3-40DC-8168-712B14C923D3}" srcOrd="0" destOrd="0" parTransId="{D7EA6DA8-D15D-46AB-8637-1D0AD9B8E9E9}" sibTransId="{BC2EB38C-A9EC-4D30-810E-33AF1C9F6508}"/>
    <dgm:cxn modelId="{368DB6E8-DD89-454B-A9A9-7238A3E22D46}" srcId="{4AF67BD3-6CD3-40DC-8168-712B14C923D3}" destId="{F7D30412-09FC-4037-B837-F47A89CDDC01}" srcOrd="0" destOrd="0" parTransId="{724EE9E6-1DBC-4457-B17F-A74371547C4A}" sibTransId="{ED0DF77C-DDE4-475C-829A-95FB9FC8CF1A}"/>
    <dgm:cxn modelId="{F0EB0874-C05B-428D-A2BE-EB7B4060E615}" type="presParOf" srcId="{F10429F4-5324-4DF4-85E4-83BA1DB5CCDE}" destId="{5AC2FFDB-3129-4BC7-A388-4050274ACBF2}" srcOrd="0" destOrd="0" presId="urn:microsoft.com/office/officeart/2005/8/layout/hierarchy2"/>
    <dgm:cxn modelId="{C79285E2-75EF-45E5-8C7B-1A155EBA9EB9}" type="presParOf" srcId="{5AC2FFDB-3129-4BC7-A388-4050274ACBF2}" destId="{5BCF47F1-EB2A-47C3-9E36-F5BCE5E87198}" srcOrd="0" destOrd="0" presId="urn:microsoft.com/office/officeart/2005/8/layout/hierarchy2"/>
    <dgm:cxn modelId="{F7AE6CC9-BF52-4B6C-8024-8D7F5F487822}" type="presParOf" srcId="{5AC2FFDB-3129-4BC7-A388-4050274ACBF2}" destId="{AE78BC41-E6C2-457E-B960-AB15C77C3DDE}" srcOrd="1" destOrd="0" presId="urn:microsoft.com/office/officeart/2005/8/layout/hierarchy2"/>
    <dgm:cxn modelId="{E4B05507-D329-42E3-A824-49D0919FF9F7}" type="presParOf" srcId="{AE78BC41-E6C2-457E-B960-AB15C77C3DDE}" destId="{7B478698-BE6E-4DC2-BCE6-374A38FEB601}" srcOrd="0" destOrd="0" presId="urn:microsoft.com/office/officeart/2005/8/layout/hierarchy2"/>
    <dgm:cxn modelId="{CF13C234-B26A-4917-BECE-976227D5A0F9}" type="presParOf" srcId="{7B478698-BE6E-4DC2-BCE6-374A38FEB601}" destId="{AA8BEAD0-45BD-4588-9CB9-6DCED7BB9920}" srcOrd="0" destOrd="0" presId="urn:microsoft.com/office/officeart/2005/8/layout/hierarchy2"/>
    <dgm:cxn modelId="{E80AEF4A-1191-4CCE-857E-9C8257152F67}" type="presParOf" srcId="{AE78BC41-E6C2-457E-B960-AB15C77C3DDE}" destId="{1EB09076-758F-447F-8D38-5C421451E953}" srcOrd="1" destOrd="0" presId="urn:microsoft.com/office/officeart/2005/8/layout/hierarchy2"/>
    <dgm:cxn modelId="{7087D410-9A85-4CDF-B64D-FDE4C3A69B77}" type="presParOf" srcId="{1EB09076-758F-447F-8D38-5C421451E953}" destId="{1E04F1A6-BF87-4584-8E67-1F5A2D50B4E1}" srcOrd="0" destOrd="0" presId="urn:microsoft.com/office/officeart/2005/8/layout/hierarchy2"/>
    <dgm:cxn modelId="{236ED81C-C39C-4779-B776-313332378C38}" type="presParOf" srcId="{1EB09076-758F-447F-8D38-5C421451E953}" destId="{E32AAB3A-1DB8-4B33-B74C-27940E4CFBE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440F0A-B845-4A28-9DB5-388549861CA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28AD3E0-5B63-4946-A890-9B0B9DF4F077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1400" b="1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专业观众邀请</a:t>
          </a:r>
        </a:p>
      </dgm:t>
    </dgm:pt>
    <dgm:pt modelId="{EDBC6FA8-8B18-45E1-BB93-9D4C663FEA8B}" cxnId="{C9E623EF-8D1F-48ED-9C8B-F9492B71276C}" type="parTrans">
      <dgm:prSet/>
      <dgm:spPr/>
      <dgm:t>
        <a:bodyPr/>
        <a:lstStyle/>
        <a:p>
          <a:endParaRPr lang="zh-CN" altLang="en-US"/>
        </a:p>
      </dgm:t>
    </dgm:pt>
    <dgm:pt modelId="{CC71BE84-D29D-4387-A4D3-38F0FEAB8E6B}" cxnId="{C9E623EF-8D1F-48ED-9C8B-F9492B71276C}" type="sibTrans">
      <dgm:prSet/>
      <dgm:spPr/>
      <dgm:t>
        <a:bodyPr/>
        <a:lstStyle/>
        <a:p>
          <a:endParaRPr lang="zh-CN" altLang="en-US"/>
        </a:p>
      </dgm:t>
    </dgm:pt>
    <dgm:pt modelId="{6435FB16-5187-41A8-8CCC-92D18C0B5453}">
      <dgm:prSet phldrT="[文本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政府机构事业单位社会组织企业</a:t>
          </a:r>
          <a:endParaRPr lang="en-US" altLang="zh-CN" b="1" dirty="0">
            <a:latin typeface="等线" panose="02010600030101010101" pitchFamily="2" charset="-122"/>
            <a:ea typeface="等线" panose="02010600030101010101" pitchFamily="2" charset="-122"/>
          </a:endParaRPr>
        </a:p>
      </dgm:t>
    </dgm:pt>
    <dgm:pt modelId="{1F9E7ACD-19F6-4A98-A8B5-B780381BFD36}" cxnId="{40517B36-4E81-4B3C-93A6-2957ED3A1CE6}" type="parTrans">
      <dgm:prSet/>
      <dgm:spPr>
        <a:ln w="38100">
          <a:solidFill>
            <a:schemeClr val="accent1">
              <a:lumMod val="75000"/>
            </a:schemeClr>
          </a:solidFill>
          <a:prstDash val="dash"/>
        </a:ln>
      </dgm:spPr>
      <dgm:t>
        <a:bodyPr/>
        <a:lstStyle/>
        <a:p>
          <a:endParaRPr lang="zh-CN" altLang="en-US"/>
        </a:p>
      </dgm:t>
    </dgm:pt>
    <dgm:pt modelId="{EE2EC079-323E-4393-845A-BC40324CA8A1}" cxnId="{40517B36-4E81-4B3C-93A6-2957ED3A1CE6}" type="sibTrans">
      <dgm:prSet/>
      <dgm:spPr/>
      <dgm:t>
        <a:bodyPr/>
        <a:lstStyle/>
        <a:p>
          <a:endParaRPr lang="zh-CN" altLang="en-US"/>
        </a:p>
      </dgm:t>
    </dgm:pt>
    <dgm:pt modelId="{FAEDAD7B-A724-4B1F-80A3-5369F23BB19B}">
      <dgm:prSet phldrT="[文本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在进口博览会官网</a:t>
          </a:r>
          <a:r>
            <a:rPr lang="en-US" altLang="zh-CN" b="1" dirty="0">
              <a:latin typeface="等线" panose="02010600030101010101" pitchFamily="2" charset="-122"/>
              <a:ea typeface="等线" panose="02010600030101010101" pitchFamily="2" charset="-122"/>
              <a:hlinkClick xmlns:r="http://schemas.openxmlformats.org/officeDocument/2006/relationships" r:id="rId1"/>
            </a:rPr>
            <a:t>WWW.CIIE.ORG</a:t>
          </a:r>
          <a:r>
            <a:rPr lang="en-US" altLang="zh-CN" b="1" dirty="0">
              <a:latin typeface="等线" panose="02010600030101010101" pitchFamily="2" charset="-122"/>
              <a:ea typeface="等线" panose="02010600030101010101" pitchFamily="2" charset="-122"/>
            </a:rPr>
            <a:t>  </a:t>
          </a:r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报名</a:t>
          </a:r>
        </a:p>
      </dgm:t>
    </dgm:pt>
    <dgm:pt modelId="{18BEF5E9-6F8C-4DB4-BD4D-18D509C37B74}" cxnId="{D15EF5F3-1085-4D69-A2CB-5D14E3539F2A}" type="parTrans">
      <dgm:prSet/>
      <dgm:spPr>
        <a:ln w="38100">
          <a:solidFill>
            <a:schemeClr val="accent1">
              <a:lumMod val="75000"/>
            </a:schemeClr>
          </a:solidFill>
          <a:prstDash val="dash"/>
        </a:ln>
      </dgm:spPr>
      <dgm:t>
        <a:bodyPr/>
        <a:lstStyle/>
        <a:p>
          <a:endParaRPr lang="zh-CN" altLang="en-US"/>
        </a:p>
      </dgm:t>
    </dgm:pt>
    <dgm:pt modelId="{2650CBA6-BEB8-44AD-8B3F-95A92F1A5E67}" cxnId="{D15EF5F3-1085-4D69-A2CB-5D14E3539F2A}" type="sibTrans">
      <dgm:prSet/>
      <dgm:spPr/>
      <dgm:t>
        <a:bodyPr/>
        <a:lstStyle/>
        <a:p>
          <a:endParaRPr lang="zh-CN" altLang="en-US"/>
        </a:p>
      </dgm:t>
    </dgm:pt>
    <dgm:pt modelId="{04287273-FE64-42E6-BA1A-298C1B7F4AA3}">
      <dgm:prSet phldrT="[文本]" custT="1"/>
      <dgm:spPr>
        <a:solidFill>
          <a:srgbClr val="FFC000"/>
        </a:solidFill>
      </dgm:spPr>
      <dgm:t>
        <a:bodyPr/>
        <a:lstStyle/>
        <a:p>
          <a:r>
            <a:rPr lang="zh-CN" altLang="en-US" sz="1400" b="1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交易分团初审</a:t>
          </a:r>
          <a:endParaRPr lang="en-US" altLang="zh-CN" sz="1400" b="1" dirty="0">
            <a:solidFill>
              <a:schemeClr val="accent2">
                <a:lumMod val="50000"/>
              </a:schemeClr>
            </a:solidFill>
            <a:latin typeface="等线" panose="02010600030101010101" pitchFamily="2" charset="-122"/>
            <a:ea typeface="等线" panose="02010600030101010101" pitchFamily="2" charset="-122"/>
          </a:endParaRPr>
        </a:p>
        <a:p>
          <a:r>
            <a:rPr lang="zh-CN" altLang="en-US" sz="1400" b="1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交易团复审单位信息</a:t>
          </a:r>
        </a:p>
      </dgm:t>
    </dgm:pt>
    <dgm:pt modelId="{947684EA-D8B1-4545-AD62-475CFE2E7413}" cxnId="{662454DB-3FFE-4BC6-BF5D-A0A4CF084CA1}" type="parTrans">
      <dgm:prSet/>
      <dgm:spPr>
        <a:ln w="38100">
          <a:solidFill>
            <a:schemeClr val="accent1">
              <a:lumMod val="75000"/>
            </a:schemeClr>
          </a:solidFill>
          <a:prstDash val="dash"/>
        </a:ln>
      </dgm:spPr>
      <dgm:t>
        <a:bodyPr/>
        <a:lstStyle/>
        <a:p>
          <a:endParaRPr lang="zh-CN" altLang="en-US"/>
        </a:p>
      </dgm:t>
    </dgm:pt>
    <dgm:pt modelId="{0FECAA0B-AD3B-4F4B-A1DA-FC6BCB47F73F}" cxnId="{662454DB-3FFE-4BC6-BF5D-A0A4CF084CA1}" type="sibTrans">
      <dgm:prSet/>
      <dgm:spPr/>
      <dgm:t>
        <a:bodyPr/>
        <a:lstStyle/>
        <a:p>
          <a:endParaRPr lang="zh-CN" altLang="en-US"/>
        </a:p>
      </dgm:t>
    </dgm:pt>
    <dgm:pt modelId="{3195B031-2ECB-4D9F-9919-EFBF581DD61B}" type="pres">
      <dgm:prSet presAssocID="{F1440F0A-B845-4A28-9DB5-388549861CA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7249B20-F31F-4E7A-9C63-33C4F6B6986E}" type="pres">
      <dgm:prSet presAssocID="{328AD3E0-5B63-4946-A890-9B0B9DF4F077}" presName="root1" presStyleCnt="0"/>
      <dgm:spPr/>
    </dgm:pt>
    <dgm:pt modelId="{062F8FCD-B3EA-476A-B35B-C81B2387E747}" type="pres">
      <dgm:prSet presAssocID="{328AD3E0-5B63-4946-A890-9B0B9DF4F077}" presName="LevelOneTextNode" presStyleLbl="node0" presStyleIdx="0" presStyleCnt="1" custScaleX="42287" custScaleY="118421" custLinFactNeighborX="-30220">
        <dgm:presLayoutVars>
          <dgm:chPref val="3"/>
        </dgm:presLayoutVars>
      </dgm:prSet>
      <dgm:spPr/>
    </dgm:pt>
    <dgm:pt modelId="{66567574-E8D8-4AD7-8188-C88F64578957}" type="pres">
      <dgm:prSet presAssocID="{328AD3E0-5B63-4946-A890-9B0B9DF4F077}" presName="level2hierChild" presStyleCnt="0"/>
      <dgm:spPr/>
    </dgm:pt>
    <dgm:pt modelId="{7300E8E2-8593-4EAA-A892-71BCDFA18DB9}" type="pres">
      <dgm:prSet presAssocID="{1F9E7ACD-19F6-4A98-A8B5-B780381BFD36}" presName="conn2-1" presStyleLbl="parChTrans1D2" presStyleIdx="0" presStyleCnt="1"/>
      <dgm:spPr/>
    </dgm:pt>
    <dgm:pt modelId="{E15C32CF-0F14-4AA6-B4DC-5E4624ABAB72}" type="pres">
      <dgm:prSet presAssocID="{1F9E7ACD-19F6-4A98-A8B5-B780381BFD36}" presName="connTx" presStyleLbl="parChTrans1D2" presStyleIdx="0" presStyleCnt="1"/>
      <dgm:spPr/>
    </dgm:pt>
    <dgm:pt modelId="{253542F1-A970-490D-91A3-03D74B3679B1}" type="pres">
      <dgm:prSet presAssocID="{6435FB16-5187-41A8-8CCC-92D18C0B5453}" presName="root2" presStyleCnt="0"/>
      <dgm:spPr/>
    </dgm:pt>
    <dgm:pt modelId="{A4F002A5-8A1C-4E51-A031-5DE944C59401}" type="pres">
      <dgm:prSet presAssocID="{6435FB16-5187-41A8-8CCC-92D18C0B5453}" presName="LevelTwoTextNode" presStyleLbl="node2" presStyleIdx="0" presStyleCnt="1" custScaleX="47581" custScaleY="125731" custLinFactNeighborX="-30220">
        <dgm:presLayoutVars>
          <dgm:chPref val="3"/>
        </dgm:presLayoutVars>
      </dgm:prSet>
      <dgm:spPr/>
    </dgm:pt>
    <dgm:pt modelId="{F2E87504-5552-4988-A146-9D1C11E9A766}" type="pres">
      <dgm:prSet presAssocID="{6435FB16-5187-41A8-8CCC-92D18C0B5453}" presName="level3hierChild" presStyleCnt="0"/>
      <dgm:spPr/>
    </dgm:pt>
    <dgm:pt modelId="{4D1A4633-6A79-4D2A-B030-EB2BF0A0F0EA}" type="pres">
      <dgm:prSet presAssocID="{18BEF5E9-6F8C-4DB4-BD4D-18D509C37B74}" presName="conn2-1" presStyleLbl="parChTrans1D3" presStyleIdx="0" presStyleCnt="1"/>
      <dgm:spPr/>
    </dgm:pt>
    <dgm:pt modelId="{8BC8DB15-3147-4772-8771-06388F8AD546}" type="pres">
      <dgm:prSet presAssocID="{18BEF5E9-6F8C-4DB4-BD4D-18D509C37B74}" presName="connTx" presStyleLbl="parChTrans1D3" presStyleIdx="0" presStyleCnt="1"/>
      <dgm:spPr/>
    </dgm:pt>
    <dgm:pt modelId="{DAF3F331-7826-4AF9-8D09-4216485C64B9}" type="pres">
      <dgm:prSet presAssocID="{FAEDAD7B-A724-4B1F-80A3-5369F23BB19B}" presName="root2" presStyleCnt="0"/>
      <dgm:spPr/>
    </dgm:pt>
    <dgm:pt modelId="{7CF0F4FC-865B-4556-B7BC-2908A30192B9}" type="pres">
      <dgm:prSet presAssocID="{FAEDAD7B-A724-4B1F-80A3-5369F23BB19B}" presName="LevelTwoTextNode" presStyleLbl="node3" presStyleIdx="0" presStyleCnt="1" custScaleX="82392" custScaleY="89298" custLinFactNeighborX="-30220">
        <dgm:presLayoutVars>
          <dgm:chPref val="3"/>
        </dgm:presLayoutVars>
      </dgm:prSet>
      <dgm:spPr/>
    </dgm:pt>
    <dgm:pt modelId="{1092D855-2CBD-4E43-91AE-24C062B11C4D}" type="pres">
      <dgm:prSet presAssocID="{FAEDAD7B-A724-4B1F-80A3-5369F23BB19B}" presName="level3hierChild" presStyleCnt="0"/>
      <dgm:spPr/>
    </dgm:pt>
    <dgm:pt modelId="{0DE16750-2AAE-4A82-99FD-2F2457B1F1A4}" type="pres">
      <dgm:prSet presAssocID="{947684EA-D8B1-4545-AD62-475CFE2E7413}" presName="conn2-1" presStyleLbl="parChTrans1D4" presStyleIdx="0" presStyleCnt="1"/>
      <dgm:spPr/>
    </dgm:pt>
    <dgm:pt modelId="{EFCDC2BE-3F18-4A16-8B6B-DFAC2A0B868D}" type="pres">
      <dgm:prSet presAssocID="{947684EA-D8B1-4545-AD62-475CFE2E7413}" presName="connTx" presStyleLbl="parChTrans1D4" presStyleIdx="0" presStyleCnt="1"/>
      <dgm:spPr/>
    </dgm:pt>
    <dgm:pt modelId="{C47763E8-FBD1-48F0-841D-F18774895555}" type="pres">
      <dgm:prSet presAssocID="{04287273-FE64-42E6-BA1A-298C1B7F4AA3}" presName="root2" presStyleCnt="0"/>
      <dgm:spPr/>
    </dgm:pt>
    <dgm:pt modelId="{FD657FBB-112A-44B2-B67F-EA03532E816F}" type="pres">
      <dgm:prSet presAssocID="{04287273-FE64-42E6-BA1A-298C1B7F4AA3}" presName="LevelTwoTextNode" presStyleLbl="node4" presStyleIdx="0" presStyleCnt="1" custLinFactNeighborX="-49281" custLinFactNeighborY="331">
        <dgm:presLayoutVars>
          <dgm:chPref val="3"/>
        </dgm:presLayoutVars>
      </dgm:prSet>
      <dgm:spPr/>
    </dgm:pt>
    <dgm:pt modelId="{344B6B3D-49F7-4728-911D-46C644534A38}" type="pres">
      <dgm:prSet presAssocID="{04287273-FE64-42E6-BA1A-298C1B7F4AA3}" presName="level3hierChild" presStyleCnt="0"/>
      <dgm:spPr/>
    </dgm:pt>
  </dgm:ptLst>
  <dgm:cxnLst>
    <dgm:cxn modelId="{F37A6428-C784-402D-A462-A5BD42A1EBB4}" type="presOf" srcId="{FAEDAD7B-A724-4B1F-80A3-5369F23BB19B}" destId="{7CF0F4FC-865B-4556-B7BC-2908A30192B9}" srcOrd="0" destOrd="0" presId="urn:microsoft.com/office/officeart/2005/8/layout/hierarchy2"/>
    <dgm:cxn modelId="{6A59A730-C58F-4C9F-A865-6E45972F79B5}" type="presOf" srcId="{6435FB16-5187-41A8-8CCC-92D18C0B5453}" destId="{A4F002A5-8A1C-4E51-A031-5DE944C59401}" srcOrd="0" destOrd="0" presId="urn:microsoft.com/office/officeart/2005/8/layout/hierarchy2"/>
    <dgm:cxn modelId="{F75F4936-690D-476D-8379-ABF4B6FBF021}" type="presOf" srcId="{F1440F0A-B845-4A28-9DB5-388549861CA0}" destId="{3195B031-2ECB-4D9F-9919-EFBF581DD61B}" srcOrd="0" destOrd="0" presId="urn:microsoft.com/office/officeart/2005/8/layout/hierarchy2"/>
    <dgm:cxn modelId="{40517B36-4E81-4B3C-93A6-2957ED3A1CE6}" srcId="{328AD3E0-5B63-4946-A890-9B0B9DF4F077}" destId="{6435FB16-5187-41A8-8CCC-92D18C0B5453}" srcOrd="0" destOrd="0" parTransId="{1F9E7ACD-19F6-4A98-A8B5-B780381BFD36}" sibTransId="{EE2EC079-323E-4393-845A-BC40324CA8A1}"/>
    <dgm:cxn modelId="{853A313B-AC1B-4271-949D-0B676C61676F}" type="presOf" srcId="{18BEF5E9-6F8C-4DB4-BD4D-18D509C37B74}" destId="{4D1A4633-6A79-4D2A-B030-EB2BF0A0F0EA}" srcOrd="0" destOrd="0" presId="urn:microsoft.com/office/officeart/2005/8/layout/hierarchy2"/>
    <dgm:cxn modelId="{A40F893E-D5F9-4266-9111-E46181AE6150}" type="presOf" srcId="{1F9E7ACD-19F6-4A98-A8B5-B780381BFD36}" destId="{E15C32CF-0F14-4AA6-B4DC-5E4624ABAB72}" srcOrd="1" destOrd="0" presId="urn:microsoft.com/office/officeart/2005/8/layout/hierarchy2"/>
    <dgm:cxn modelId="{DC3EBA63-169C-4848-BACC-D239799E9567}" type="presOf" srcId="{328AD3E0-5B63-4946-A890-9B0B9DF4F077}" destId="{062F8FCD-B3EA-476A-B35B-C81B2387E747}" srcOrd="0" destOrd="0" presId="urn:microsoft.com/office/officeart/2005/8/layout/hierarchy2"/>
    <dgm:cxn modelId="{C7E20867-13A3-43FB-96FF-A0A91B5ED1C1}" type="presOf" srcId="{04287273-FE64-42E6-BA1A-298C1B7F4AA3}" destId="{FD657FBB-112A-44B2-B67F-EA03532E816F}" srcOrd="0" destOrd="0" presId="urn:microsoft.com/office/officeart/2005/8/layout/hierarchy2"/>
    <dgm:cxn modelId="{B80C2347-C8A4-434C-BBE7-3A226AD67FB6}" type="presOf" srcId="{1F9E7ACD-19F6-4A98-A8B5-B780381BFD36}" destId="{7300E8E2-8593-4EAA-A892-71BCDFA18DB9}" srcOrd="0" destOrd="0" presId="urn:microsoft.com/office/officeart/2005/8/layout/hierarchy2"/>
    <dgm:cxn modelId="{DF3F7F7C-4C9B-4CC7-809E-9174EBC729F7}" type="presOf" srcId="{18BEF5E9-6F8C-4DB4-BD4D-18D509C37B74}" destId="{8BC8DB15-3147-4772-8771-06388F8AD546}" srcOrd="1" destOrd="0" presId="urn:microsoft.com/office/officeart/2005/8/layout/hierarchy2"/>
    <dgm:cxn modelId="{0BCE7890-CD30-4014-B162-ED4876A79224}" type="presOf" srcId="{947684EA-D8B1-4545-AD62-475CFE2E7413}" destId="{0DE16750-2AAE-4A82-99FD-2F2457B1F1A4}" srcOrd="0" destOrd="0" presId="urn:microsoft.com/office/officeart/2005/8/layout/hierarchy2"/>
    <dgm:cxn modelId="{662454DB-3FFE-4BC6-BF5D-A0A4CF084CA1}" srcId="{FAEDAD7B-A724-4B1F-80A3-5369F23BB19B}" destId="{04287273-FE64-42E6-BA1A-298C1B7F4AA3}" srcOrd="0" destOrd="0" parTransId="{947684EA-D8B1-4545-AD62-475CFE2E7413}" sibTransId="{0FECAA0B-AD3B-4F4B-A1DA-FC6BCB47F73F}"/>
    <dgm:cxn modelId="{3CEA49E2-799B-4CC2-A205-504989B4548A}" type="presOf" srcId="{947684EA-D8B1-4545-AD62-475CFE2E7413}" destId="{EFCDC2BE-3F18-4A16-8B6B-DFAC2A0B868D}" srcOrd="1" destOrd="0" presId="urn:microsoft.com/office/officeart/2005/8/layout/hierarchy2"/>
    <dgm:cxn modelId="{C9E623EF-8D1F-48ED-9C8B-F9492B71276C}" srcId="{F1440F0A-B845-4A28-9DB5-388549861CA0}" destId="{328AD3E0-5B63-4946-A890-9B0B9DF4F077}" srcOrd="0" destOrd="0" parTransId="{EDBC6FA8-8B18-45E1-BB93-9D4C663FEA8B}" sibTransId="{CC71BE84-D29D-4387-A4D3-38F0FEAB8E6B}"/>
    <dgm:cxn modelId="{D15EF5F3-1085-4D69-A2CB-5D14E3539F2A}" srcId="{6435FB16-5187-41A8-8CCC-92D18C0B5453}" destId="{FAEDAD7B-A724-4B1F-80A3-5369F23BB19B}" srcOrd="0" destOrd="0" parTransId="{18BEF5E9-6F8C-4DB4-BD4D-18D509C37B74}" sibTransId="{2650CBA6-BEB8-44AD-8B3F-95A92F1A5E67}"/>
    <dgm:cxn modelId="{398D3A30-C65D-49FE-96C4-64DE43D75F1B}" type="presParOf" srcId="{3195B031-2ECB-4D9F-9919-EFBF581DD61B}" destId="{E7249B20-F31F-4E7A-9C63-33C4F6B6986E}" srcOrd="0" destOrd="0" presId="urn:microsoft.com/office/officeart/2005/8/layout/hierarchy2"/>
    <dgm:cxn modelId="{ADC100A8-EA03-46E5-9DCE-D48BA854E498}" type="presParOf" srcId="{E7249B20-F31F-4E7A-9C63-33C4F6B6986E}" destId="{062F8FCD-B3EA-476A-B35B-C81B2387E747}" srcOrd="0" destOrd="0" presId="urn:microsoft.com/office/officeart/2005/8/layout/hierarchy2"/>
    <dgm:cxn modelId="{79F6985E-D077-4B98-BDE7-ACA0B791A48E}" type="presParOf" srcId="{E7249B20-F31F-4E7A-9C63-33C4F6B6986E}" destId="{66567574-E8D8-4AD7-8188-C88F64578957}" srcOrd="1" destOrd="0" presId="urn:microsoft.com/office/officeart/2005/8/layout/hierarchy2"/>
    <dgm:cxn modelId="{EC500B69-FC7D-4654-A7D2-28BD06CB4394}" type="presParOf" srcId="{66567574-E8D8-4AD7-8188-C88F64578957}" destId="{7300E8E2-8593-4EAA-A892-71BCDFA18DB9}" srcOrd="0" destOrd="0" presId="urn:microsoft.com/office/officeart/2005/8/layout/hierarchy2"/>
    <dgm:cxn modelId="{265D2D73-93FC-4B34-963F-EC34A0DDC521}" type="presParOf" srcId="{7300E8E2-8593-4EAA-A892-71BCDFA18DB9}" destId="{E15C32CF-0F14-4AA6-B4DC-5E4624ABAB72}" srcOrd="0" destOrd="0" presId="urn:microsoft.com/office/officeart/2005/8/layout/hierarchy2"/>
    <dgm:cxn modelId="{ADC30FE7-37C3-4D65-A8B9-A14E7E9B9FD4}" type="presParOf" srcId="{66567574-E8D8-4AD7-8188-C88F64578957}" destId="{253542F1-A970-490D-91A3-03D74B3679B1}" srcOrd="1" destOrd="0" presId="urn:microsoft.com/office/officeart/2005/8/layout/hierarchy2"/>
    <dgm:cxn modelId="{B80EAB33-A2C6-4C71-878D-4110B29EEF5B}" type="presParOf" srcId="{253542F1-A970-490D-91A3-03D74B3679B1}" destId="{A4F002A5-8A1C-4E51-A031-5DE944C59401}" srcOrd="0" destOrd="0" presId="urn:microsoft.com/office/officeart/2005/8/layout/hierarchy2"/>
    <dgm:cxn modelId="{EB9B8AC7-F06F-44FC-94CD-53499D8D6CDA}" type="presParOf" srcId="{253542F1-A970-490D-91A3-03D74B3679B1}" destId="{F2E87504-5552-4988-A146-9D1C11E9A766}" srcOrd="1" destOrd="0" presId="urn:microsoft.com/office/officeart/2005/8/layout/hierarchy2"/>
    <dgm:cxn modelId="{F69E13A6-463B-47AF-9028-33C429436C01}" type="presParOf" srcId="{F2E87504-5552-4988-A146-9D1C11E9A766}" destId="{4D1A4633-6A79-4D2A-B030-EB2BF0A0F0EA}" srcOrd="0" destOrd="0" presId="urn:microsoft.com/office/officeart/2005/8/layout/hierarchy2"/>
    <dgm:cxn modelId="{7F1AD763-7D55-43C3-B748-68ECD8D677B6}" type="presParOf" srcId="{4D1A4633-6A79-4D2A-B030-EB2BF0A0F0EA}" destId="{8BC8DB15-3147-4772-8771-06388F8AD546}" srcOrd="0" destOrd="0" presId="urn:microsoft.com/office/officeart/2005/8/layout/hierarchy2"/>
    <dgm:cxn modelId="{42229E95-6A23-49F5-B34D-334BABE8FA82}" type="presParOf" srcId="{F2E87504-5552-4988-A146-9D1C11E9A766}" destId="{DAF3F331-7826-4AF9-8D09-4216485C64B9}" srcOrd="1" destOrd="0" presId="urn:microsoft.com/office/officeart/2005/8/layout/hierarchy2"/>
    <dgm:cxn modelId="{5972C317-9D8C-49EF-9D54-06060BC42BC4}" type="presParOf" srcId="{DAF3F331-7826-4AF9-8D09-4216485C64B9}" destId="{7CF0F4FC-865B-4556-B7BC-2908A30192B9}" srcOrd="0" destOrd="0" presId="urn:microsoft.com/office/officeart/2005/8/layout/hierarchy2"/>
    <dgm:cxn modelId="{7FA07616-4815-41AE-9D89-58ACFD577432}" type="presParOf" srcId="{DAF3F331-7826-4AF9-8D09-4216485C64B9}" destId="{1092D855-2CBD-4E43-91AE-24C062B11C4D}" srcOrd="1" destOrd="0" presId="urn:microsoft.com/office/officeart/2005/8/layout/hierarchy2"/>
    <dgm:cxn modelId="{8536C039-A560-4140-830D-A385393CF4E5}" type="presParOf" srcId="{1092D855-2CBD-4E43-91AE-24C062B11C4D}" destId="{0DE16750-2AAE-4A82-99FD-2F2457B1F1A4}" srcOrd="0" destOrd="0" presId="urn:microsoft.com/office/officeart/2005/8/layout/hierarchy2"/>
    <dgm:cxn modelId="{EAABE39F-E4C6-4EBE-BC6A-71E289EE5888}" type="presParOf" srcId="{0DE16750-2AAE-4A82-99FD-2F2457B1F1A4}" destId="{EFCDC2BE-3F18-4A16-8B6B-DFAC2A0B868D}" srcOrd="0" destOrd="0" presId="urn:microsoft.com/office/officeart/2005/8/layout/hierarchy2"/>
    <dgm:cxn modelId="{F34955F7-8837-44A8-AF51-F37865F5FA55}" type="presParOf" srcId="{1092D855-2CBD-4E43-91AE-24C062B11C4D}" destId="{C47763E8-FBD1-48F0-841D-F18774895555}" srcOrd="1" destOrd="0" presId="urn:microsoft.com/office/officeart/2005/8/layout/hierarchy2"/>
    <dgm:cxn modelId="{233CE1FC-3C95-4842-8130-9ED65146CD74}" type="presParOf" srcId="{C47763E8-FBD1-48F0-841D-F18774895555}" destId="{FD657FBB-112A-44B2-B67F-EA03532E816F}" srcOrd="0" destOrd="0" presId="urn:microsoft.com/office/officeart/2005/8/layout/hierarchy2"/>
    <dgm:cxn modelId="{EBDFF00B-7A67-4125-9DD3-823ACBB94579}" type="presParOf" srcId="{C47763E8-FBD1-48F0-841D-F18774895555}" destId="{344B6B3D-49F7-4728-911D-46C644534A3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440F0A-B845-4A28-9DB5-388549861CA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435FB16-5187-41A8-8CCC-92D18C0B5453}">
      <dgm:prSet phldrT="[文本]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无邀请码</a:t>
          </a:r>
          <a:endParaRPr lang="en-US" altLang="zh-CN" b="1" dirty="0">
            <a:latin typeface="等线" panose="02010600030101010101" pitchFamily="2" charset="-122"/>
            <a:ea typeface="等线" panose="02010600030101010101" pitchFamily="2" charset="-122"/>
          </a:endParaRPr>
        </a:p>
        <a:p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境内企业</a:t>
          </a:r>
        </a:p>
      </dgm:t>
    </dgm:pt>
    <dgm:pt modelId="{1F9E7ACD-19F6-4A98-A8B5-B780381BFD36}" cxnId="{40517B36-4E81-4B3C-93A6-2957ED3A1CE6}" type="parTrans">
      <dgm:prSet/>
      <dgm:spPr/>
      <dgm:t>
        <a:bodyPr/>
        <a:lstStyle/>
        <a:p>
          <a:endParaRPr lang="zh-CN" altLang="en-US"/>
        </a:p>
      </dgm:t>
    </dgm:pt>
    <dgm:pt modelId="{EE2EC079-323E-4393-845A-BC40324CA8A1}" cxnId="{40517B36-4E81-4B3C-93A6-2957ED3A1CE6}" type="sibTrans">
      <dgm:prSet/>
      <dgm:spPr/>
      <dgm:t>
        <a:bodyPr/>
        <a:lstStyle/>
        <a:p>
          <a:endParaRPr lang="zh-CN" altLang="en-US"/>
        </a:p>
      </dgm:t>
    </dgm:pt>
    <dgm:pt modelId="{FAEDAD7B-A724-4B1F-80A3-5369F23BB19B}">
      <dgm:prSet phldrT="[文本]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在进口博览会官网</a:t>
          </a:r>
          <a:r>
            <a:rPr lang="en-US" altLang="zh-CN" b="1" dirty="0">
              <a:latin typeface="等线" panose="02010600030101010101" pitchFamily="2" charset="-122"/>
              <a:ea typeface="等线" panose="02010600030101010101" pitchFamily="2" charset="-122"/>
              <a:hlinkClick xmlns:r="http://schemas.openxmlformats.org/officeDocument/2006/relationships" r:id="rId1"/>
            </a:rPr>
            <a:t>WWW.CIIE.ORG</a:t>
          </a:r>
          <a:r>
            <a:rPr lang="en-US" altLang="zh-CN" b="1" dirty="0">
              <a:latin typeface="等线" panose="02010600030101010101" pitchFamily="2" charset="-122"/>
              <a:ea typeface="等线" panose="02010600030101010101" pitchFamily="2" charset="-122"/>
            </a:rPr>
            <a:t>    </a:t>
          </a:r>
          <a:r>
            <a:rPr lang="zh-CN" altLang="en-US" b="1" dirty="0">
              <a:latin typeface="等线" panose="02010600030101010101" pitchFamily="2" charset="-122"/>
              <a:ea typeface="等线" panose="02010600030101010101" pitchFamily="2" charset="-122"/>
            </a:rPr>
            <a:t>报名</a:t>
          </a:r>
        </a:p>
      </dgm:t>
    </dgm:pt>
    <dgm:pt modelId="{18BEF5E9-6F8C-4DB4-BD4D-18D509C37B74}" cxnId="{D15EF5F3-1085-4D69-A2CB-5D14E3539F2A}" type="parTrans">
      <dgm:prSet/>
      <dgm:spPr>
        <a:ln w="38100">
          <a:solidFill>
            <a:schemeClr val="accent1">
              <a:lumMod val="75000"/>
            </a:schemeClr>
          </a:solidFill>
          <a:prstDash val="dash"/>
        </a:ln>
      </dgm:spPr>
      <dgm:t>
        <a:bodyPr/>
        <a:lstStyle/>
        <a:p>
          <a:endParaRPr lang="zh-CN" altLang="en-US"/>
        </a:p>
      </dgm:t>
    </dgm:pt>
    <dgm:pt modelId="{2650CBA6-BEB8-44AD-8B3F-95A92F1A5E67}" cxnId="{D15EF5F3-1085-4D69-A2CB-5D14E3539F2A}" type="sibTrans">
      <dgm:prSet/>
      <dgm:spPr/>
      <dgm:t>
        <a:bodyPr/>
        <a:lstStyle/>
        <a:p>
          <a:endParaRPr lang="zh-CN" altLang="en-US"/>
        </a:p>
      </dgm:t>
    </dgm:pt>
    <dgm:pt modelId="{2DFD98E4-2029-4DB0-B1AA-B33A3EA762EE}">
      <dgm:prSet phldrT="[文本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zh-CN" altLang="en-US" sz="1400" b="1" dirty="0">
              <a:latin typeface="等线" panose="02010600030101010101" pitchFamily="2" charset="-122"/>
              <a:ea typeface="等线" panose="02010600030101010101" pitchFamily="2" charset="-122"/>
            </a:rPr>
            <a:t>根据所填注册地   分配到相应交易团</a:t>
          </a:r>
        </a:p>
      </dgm:t>
    </dgm:pt>
    <dgm:pt modelId="{6A24976B-B27E-47C0-A468-81FC67C93889}" cxnId="{20799D82-4C3A-40D0-BC45-32D7FFDFEBCE}" type="parTrans">
      <dgm:prSet/>
      <dgm:spPr>
        <a:ln w="38100">
          <a:solidFill>
            <a:schemeClr val="accent1">
              <a:lumMod val="75000"/>
            </a:schemeClr>
          </a:solidFill>
          <a:prstDash val="dash"/>
        </a:ln>
      </dgm:spPr>
      <dgm:t>
        <a:bodyPr/>
        <a:lstStyle/>
        <a:p>
          <a:endParaRPr lang="zh-CN" altLang="en-US"/>
        </a:p>
      </dgm:t>
    </dgm:pt>
    <dgm:pt modelId="{3DDA95BB-1F01-4A11-A4E7-A116304A95C3}" cxnId="{20799D82-4C3A-40D0-BC45-32D7FFDFEBCE}" type="sibTrans">
      <dgm:prSet/>
      <dgm:spPr/>
      <dgm:t>
        <a:bodyPr/>
        <a:lstStyle/>
        <a:p>
          <a:endParaRPr lang="zh-CN" altLang="en-US"/>
        </a:p>
      </dgm:t>
    </dgm:pt>
    <dgm:pt modelId="{3195B031-2ECB-4D9F-9919-EFBF581DD61B}" type="pres">
      <dgm:prSet presAssocID="{F1440F0A-B845-4A28-9DB5-388549861CA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9DAB88C-A534-41E5-9A28-CE2283352BD2}" type="pres">
      <dgm:prSet presAssocID="{6435FB16-5187-41A8-8CCC-92D18C0B5453}" presName="root1" presStyleCnt="0"/>
      <dgm:spPr/>
    </dgm:pt>
    <dgm:pt modelId="{DEFC6D7D-99AF-4870-919D-1AB496FE9790}" type="pres">
      <dgm:prSet presAssocID="{6435FB16-5187-41A8-8CCC-92D18C0B5453}" presName="LevelOneTextNode" presStyleLbl="node0" presStyleIdx="0" presStyleCnt="1" custScaleX="55541" custLinFactNeighborX="15015">
        <dgm:presLayoutVars>
          <dgm:chPref val="3"/>
        </dgm:presLayoutVars>
      </dgm:prSet>
      <dgm:spPr/>
    </dgm:pt>
    <dgm:pt modelId="{F5AF6F7A-2AA4-473C-ABC9-333EB685261D}" type="pres">
      <dgm:prSet presAssocID="{6435FB16-5187-41A8-8CCC-92D18C0B5453}" presName="level2hierChild" presStyleCnt="0"/>
      <dgm:spPr/>
    </dgm:pt>
    <dgm:pt modelId="{4D1A4633-6A79-4D2A-B030-EB2BF0A0F0EA}" type="pres">
      <dgm:prSet presAssocID="{18BEF5E9-6F8C-4DB4-BD4D-18D509C37B74}" presName="conn2-1" presStyleLbl="parChTrans1D2" presStyleIdx="0" presStyleCnt="1"/>
      <dgm:spPr/>
    </dgm:pt>
    <dgm:pt modelId="{8BC8DB15-3147-4772-8771-06388F8AD546}" type="pres">
      <dgm:prSet presAssocID="{18BEF5E9-6F8C-4DB4-BD4D-18D509C37B74}" presName="connTx" presStyleLbl="parChTrans1D2" presStyleIdx="0" presStyleCnt="1"/>
      <dgm:spPr/>
    </dgm:pt>
    <dgm:pt modelId="{DAF3F331-7826-4AF9-8D09-4216485C64B9}" type="pres">
      <dgm:prSet presAssocID="{FAEDAD7B-A724-4B1F-80A3-5369F23BB19B}" presName="root2" presStyleCnt="0"/>
      <dgm:spPr/>
    </dgm:pt>
    <dgm:pt modelId="{7CF0F4FC-865B-4556-B7BC-2908A30192B9}" type="pres">
      <dgm:prSet presAssocID="{FAEDAD7B-A724-4B1F-80A3-5369F23BB19B}" presName="LevelTwoTextNode" presStyleLbl="node2" presStyleIdx="0" presStyleCnt="1" custScaleX="102228" custScaleY="89298" custLinFactNeighborX="28279">
        <dgm:presLayoutVars>
          <dgm:chPref val="3"/>
        </dgm:presLayoutVars>
      </dgm:prSet>
      <dgm:spPr/>
    </dgm:pt>
    <dgm:pt modelId="{1092D855-2CBD-4E43-91AE-24C062B11C4D}" type="pres">
      <dgm:prSet presAssocID="{FAEDAD7B-A724-4B1F-80A3-5369F23BB19B}" presName="level3hierChild" presStyleCnt="0"/>
      <dgm:spPr/>
    </dgm:pt>
    <dgm:pt modelId="{AC463FB7-60F7-40D0-B73E-05908CDCF4AA}" type="pres">
      <dgm:prSet presAssocID="{6A24976B-B27E-47C0-A468-81FC67C93889}" presName="conn2-1" presStyleLbl="parChTrans1D3" presStyleIdx="0" presStyleCnt="1"/>
      <dgm:spPr/>
    </dgm:pt>
    <dgm:pt modelId="{EC7F68FD-6462-4F95-BCD9-5C720EE7DBDA}" type="pres">
      <dgm:prSet presAssocID="{6A24976B-B27E-47C0-A468-81FC67C93889}" presName="connTx" presStyleLbl="parChTrans1D3" presStyleIdx="0" presStyleCnt="1"/>
      <dgm:spPr/>
    </dgm:pt>
    <dgm:pt modelId="{74614369-6A07-41F3-98EF-52DE49341B05}" type="pres">
      <dgm:prSet presAssocID="{2DFD98E4-2029-4DB0-B1AA-B33A3EA762EE}" presName="root2" presStyleCnt="0"/>
      <dgm:spPr/>
    </dgm:pt>
    <dgm:pt modelId="{FEA6741E-5705-484A-89AA-60FF1A0A1143}" type="pres">
      <dgm:prSet presAssocID="{2DFD98E4-2029-4DB0-B1AA-B33A3EA762EE}" presName="LevelTwoTextNode" presStyleLbl="node3" presStyleIdx="0" presStyleCnt="1" custScaleX="116086" custLinFactNeighborX="12870">
        <dgm:presLayoutVars>
          <dgm:chPref val="3"/>
        </dgm:presLayoutVars>
      </dgm:prSet>
      <dgm:spPr/>
    </dgm:pt>
    <dgm:pt modelId="{416DBB29-B966-489C-AFE7-1166DB7E2753}" type="pres">
      <dgm:prSet presAssocID="{2DFD98E4-2029-4DB0-B1AA-B33A3EA762EE}" presName="level3hierChild" presStyleCnt="0"/>
      <dgm:spPr/>
    </dgm:pt>
  </dgm:ptLst>
  <dgm:cxnLst>
    <dgm:cxn modelId="{AFE1531A-6B9C-4B94-BB95-2A46F4214F58}" type="presOf" srcId="{2DFD98E4-2029-4DB0-B1AA-B33A3EA762EE}" destId="{FEA6741E-5705-484A-89AA-60FF1A0A1143}" srcOrd="0" destOrd="0" presId="urn:microsoft.com/office/officeart/2005/8/layout/hierarchy2"/>
    <dgm:cxn modelId="{B7F95025-CD13-4343-B3D5-9132750AFB5F}" type="presOf" srcId="{6A24976B-B27E-47C0-A468-81FC67C93889}" destId="{AC463FB7-60F7-40D0-B73E-05908CDCF4AA}" srcOrd="0" destOrd="0" presId="urn:microsoft.com/office/officeart/2005/8/layout/hierarchy2"/>
    <dgm:cxn modelId="{F75F4936-690D-476D-8379-ABF4B6FBF021}" type="presOf" srcId="{F1440F0A-B845-4A28-9DB5-388549861CA0}" destId="{3195B031-2ECB-4D9F-9919-EFBF581DD61B}" srcOrd="0" destOrd="0" presId="urn:microsoft.com/office/officeart/2005/8/layout/hierarchy2"/>
    <dgm:cxn modelId="{40517B36-4E81-4B3C-93A6-2957ED3A1CE6}" srcId="{F1440F0A-B845-4A28-9DB5-388549861CA0}" destId="{6435FB16-5187-41A8-8CCC-92D18C0B5453}" srcOrd="0" destOrd="0" parTransId="{1F9E7ACD-19F6-4A98-A8B5-B780381BFD36}" sibTransId="{EE2EC079-323E-4393-845A-BC40324CA8A1}"/>
    <dgm:cxn modelId="{D0A64878-373D-43F2-92E3-53F4E4FA2FC1}" type="presOf" srcId="{FAEDAD7B-A724-4B1F-80A3-5369F23BB19B}" destId="{7CF0F4FC-865B-4556-B7BC-2908A30192B9}" srcOrd="0" destOrd="0" presId="urn:microsoft.com/office/officeart/2005/8/layout/hierarchy2"/>
    <dgm:cxn modelId="{D2F6307C-B34B-48F9-831C-8BDEAF755FD9}" type="presOf" srcId="{6435FB16-5187-41A8-8CCC-92D18C0B5453}" destId="{DEFC6D7D-99AF-4870-919D-1AB496FE9790}" srcOrd="0" destOrd="0" presId="urn:microsoft.com/office/officeart/2005/8/layout/hierarchy2"/>
    <dgm:cxn modelId="{20799D82-4C3A-40D0-BC45-32D7FFDFEBCE}" srcId="{FAEDAD7B-A724-4B1F-80A3-5369F23BB19B}" destId="{2DFD98E4-2029-4DB0-B1AA-B33A3EA762EE}" srcOrd="0" destOrd="0" parTransId="{6A24976B-B27E-47C0-A468-81FC67C93889}" sibTransId="{3DDA95BB-1F01-4A11-A4E7-A116304A95C3}"/>
    <dgm:cxn modelId="{59E769E0-DE82-4B97-974E-9F670EA1FD43}" type="presOf" srcId="{6A24976B-B27E-47C0-A468-81FC67C93889}" destId="{EC7F68FD-6462-4F95-BCD9-5C720EE7DBDA}" srcOrd="1" destOrd="0" presId="urn:microsoft.com/office/officeart/2005/8/layout/hierarchy2"/>
    <dgm:cxn modelId="{D15EF5F3-1085-4D69-A2CB-5D14E3539F2A}" srcId="{6435FB16-5187-41A8-8CCC-92D18C0B5453}" destId="{FAEDAD7B-A724-4B1F-80A3-5369F23BB19B}" srcOrd="0" destOrd="0" parTransId="{18BEF5E9-6F8C-4DB4-BD4D-18D509C37B74}" sibTransId="{2650CBA6-BEB8-44AD-8B3F-95A92F1A5E67}"/>
    <dgm:cxn modelId="{5D391AF5-D897-4430-9EC3-F6DE2825DFA0}" type="presOf" srcId="{18BEF5E9-6F8C-4DB4-BD4D-18D509C37B74}" destId="{8BC8DB15-3147-4772-8771-06388F8AD546}" srcOrd="1" destOrd="0" presId="urn:microsoft.com/office/officeart/2005/8/layout/hierarchy2"/>
    <dgm:cxn modelId="{3EF851F5-7291-4455-A917-2EDE870ED687}" type="presOf" srcId="{18BEF5E9-6F8C-4DB4-BD4D-18D509C37B74}" destId="{4D1A4633-6A79-4D2A-B030-EB2BF0A0F0EA}" srcOrd="0" destOrd="0" presId="urn:microsoft.com/office/officeart/2005/8/layout/hierarchy2"/>
    <dgm:cxn modelId="{4B0BDC13-35A2-4265-BA6D-C53FC783515E}" type="presParOf" srcId="{3195B031-2ECB-4D9F-9919-EFBF581DD61B}" destId="{79DAB88C-A534-41E5-9A28-CE2283352BD2}" srcOrd="0" destOrd="0" presId="urn:microsoft.com/office/officeart/2005/8/layout/hierarchy2"/>
    <dgm:cxn modelId="{10DA04AD-3C45-42A9-A5E8-453C9F600F94}" type="presParOf" srcId="{79DAB88C-A534-41E5-9A28-CE2283352BD2}" destId="{DEFC6D7D-99AF-4870-919D-1AB496FE9790}" srcOrd="0" destOrd="0" presId="urn:microsoft.com/office/officeart/2005/8/layout/hierarchy2"/>
    <dgm:cxn modelId="{26CCD857-4241-4796-9213-5C4197C7A061}" type="presParOf" srcId="{79DAB88C-A534-41E5-9A28-CE2283352BD2}" destId="{F5AF6F7A-2AA4-473C-ABC9-333EB685261D}" srcOrd="1" destOrd="0" presId="urn:microsoft.com/office/officeart/2005/8/layout/hierarchy2"/>
    <dgm:cxn modelId="{1D9F8862-9B86-4853-A19B-6BD57E350C8F}" type="presParOf" srcId="{F5AF6F7A-2AA4-473C-ABC9-333EB685261D}" destId="{4D1A4633-6A79-4D2A-B030-EB2BF0A0F0EA}" srcOrd="0" destOrd="0" presId="urn:microsoft.com/office/officeart/2005/8/layout/hierarchy2"/>
    <dgm:cxn modelId="{D479DBE6-A972-48F3-94B8-D6DC9E41A53E}" type="presParOf" srcId="{4D1A4633-6A79-4D2A-B030-EB2BF0A0F0EA}" destId="{8BC8DB15-3147-4772-8771-06388F8AD546}" srcOrd="0" destOrd="0" presId="urn:microsoft.com/office/officeart/2005/8/layout/hierarchy2"/>
    <dgm:cxn modelId="{10DDBFEE-F54B-413D-B8B9-777046181E33}" type="presParOf" srcId="{F5AF6F7A-2AA4-473C-ABC9-333EB685261D}" destId="{DAF3F331-7826-4AF9-8D09-4216485C64B9}" srcOrd="1" destOrd="0" presId="urn:microsoft.com/office/officeart/2005/8/layout/hierarchy2"/>
    <dgm:cxn modelId="{91A7771B-4BCA-4BF0-B199-73E6614E948D}" type="presParOf" srcId="{DAF3F331-7826-4AF9-8D09-4216485C64B9}" destId="{7CF0F4FC-865B-4556-B7BC-2908A30192B9}" srcOrd="0" destOrd="0" presId="urn:microsoft.com/office/officeart/2005/8/layout/hierarchy2"/>
    <dgm:cxn modelId="{378FC321-4601-4CD0-A810-7A72B82A933F}" type="presParOf" srcId="{DAF3F331-7826-4AF9-8D09-4216485C64B9}" destId="{1092D855-2CBD-4E43-91AE-24C062B11C4D}" srcOrd="1" destOrd="0" presId="urn:microsoft.com/office/officeart/2005/8/layout/hierarchy2"/>
    <dgm:cxn modelId="{6F3B4317-8444-474F-9155-1B99E9C489E0}" type="presParOf" srcId="{1092D855-2CBD-4E43-91AE-24C062B11C4D}" destId="{AC463FB7-60F7-40D0-B73E-05908CDCF4AA}" srcOrd="0" destOrd="0" presId="urn:microsoft.com/office/officeart/2005/8/layout/hierarchy2"/>
    <dgm:cxn modelId="{24CE2720-418E-4658-9347-EDA0839941CA}" type="presParOf" srcId="{AC463FB7-60F7-40D0-B73E-05908CDCF4AA}" destId="{EC7F68FD-6462-4F95-BCD9-5C720EE7DBDA}" srcOrd="0" destOrd="0" presId="urn:microsoft.com/office/officeart/2005/8/layout/hierarchy2"/>
    <dgm:cxn modelId="{97F02B16-0618-4599-9F83-4D5279B7E5F5}" type="presParOf" srcId="{1092D855-2CBD-4E43-91AE-24C062B11C4D}" destId="{74614369-6A07-41F3-98EF-52DE49341B05}" srcOrd="1" destOrd="0" presId="urn:microsoft.com/office/officeart/2005/8/layout/hierarchy2"/>
    <dgm:cxn modelId="{FAC6095F-73C4-4E16-8DD7-365EC19969AD}" type="presParOf" srcId="{74614369-6A07-41F3-98EF-52DE49341B05}" destId="{FEA6741E-5705-484A-89AA-60FF1A0A1143}" srcOrd="0" destOrd="0" presId="urn:microsoft.com/office/officeart/2005/8/layout/hierarchy2"/>
    <dgm:cxn modelId="{316734CC-825C-45CB-AAE8-DF883ED4BAE7}" type="presParOf" srcId="{74614369-6A07-41F3-98EF-52DE49341B05}" destId="{416DBB29-B966-489C-AFE7-1166DB7E275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F47F1-EB2A-47C3-9E36-F5BCE5E87198}">
      <dsp:nvSpPr>
        <dsp:cNvPr id="0" name=""/>
        <dsp:cNvSpPr/>
      </dsp:nvSpPr>
      <dsp:spPr>
        <a:xfrm>
          <a:off x="2324375" y="0"/>
          <a:ext cx="1715030" cy="470516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b="1" kern="1200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明确交易分团</a:t>
          </a:r>
        </a:p>
      </dsp:txBody>
      <dsp:txXfrm>
        <a:off x="2338156" y="13781"/>
        <a:ext cx="1687468" cy="442954"/>
      </dsp:txXfrm>
    </dsp:sp>
    <dsp:sp modelId="{7B478698-BE6E-4DC2-BCE6-374A38FEB601}">
      <dsp:nvSpPr>
        <dsp:cNvPr id="0" name=""/>
        <dsp:cNvSpPr/>
      </dsp:nvSpPr>
      <dsp:spPr>
        <a:xfrm>
          <a:off x="4039406" y="145258"/>
          <a:ext cx="1255270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1255270" y="90000"/>
              </a:lnTo>
            </a:path>
          </a:pathLst>
        </a:custGeom>
        <a:noFill/>
        <a:ln w="38100" cap="rnd" cmpd="sng" algn="ctr">
          <a:solidFill>
            <a:schemeClr val="accent1">
              <a:lumMod val="75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635659" y="203876"/>
        <a:ext cx="62763" cy="62763"/>
      </dsp:txXfrm>
    </dsp:sp>
    <dsp:sp modelId="{1E04F1A6-BF87-4584-8E67-1F5A2D50B4E1}">
      <dsp:nvSpPr>
        <dsp:cNvPr id="0" name=""/>
        <dsp:cNvSpPr/>
      </dsp:nvSpPr>
      <dsp:spPr>
        <a:xfrm>
          <a:off x="5294677" y="0"/>
          <a:ext cx="1746856" cy="47051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rPr>
            <a:t>进口博览局协同</a:t>
          </a:r>
        </a:p>
      </dsp:txBody>
      <dsp:txXfrm>
        <a:off x="5308458" y="13781"/>
        <a:ext cx="1719294" cy="442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F8FCD-B3EA-476A-B35B-C81B2387E747}">
      <dsp:nvSpPr>
        <dsp:cNvPr id="0" name=""/>
        <dsp:cNvSpPr/>
      </dsp:nvSpPr>
      <dsp:spPr>
        <a:xfrm>
          <a:off x="3872" y="30868"/>
          <a:ext cx="707731" cy="990969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专业观众邀请</a:t>
          </a:r>
        </a:p>
      </dsp:txBody>
      <dsp:txXfrm>
        <a:off x="24601" y="51597"/>
        <a:ext cx="666273" cy="949511"/>
      </dsp:txXfrm>
    </dsp:sp>
    <dsp:sp modelId="{7300E8E2-8593-4EAA-A892-71BCDFA18DB9}">
      <dsp:nvSpPr>
        <dsp:cNvPr id="0" name=""/>
        <dsp:cNvSpPr/>
      </dsp:nvSpPr>
      <dsp:spPr>
        <a:xfrm>
          <a:off x="711603" y="454810"/>
          <a:ext cx="669455" cy="143085"/>
        </a:xfrm>
        <a:custGeom>
          <a:avLst/>
          <a:gdLst/>
          <a:ahLst/>
          <a:cxnLst/>
          <a:rect l="0" t="0" r="0" b="0"/>
          <a:pathLst>
            <a:path>
              <a:moveTo>
                <a:pt x="0" y="71542"/>
              </a:moveTo>
              <a:lnTo>
                <a:pt x="669455" y="71542"/>
              </a:lnTo>
            </a:path>
          </a:pathLst>
        </a:custGeom>
        <a:noFill/>
        <a:ln w="38100" cap="rnd" cmpd="sng" algn="ctr">
          <a:solidFill>
            <a:schemeClr val="accent1">
              <a:lumMod val="75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1029594" y="509616"/>
        <a:ext cx="33472" cy="33472"/>
      </dsp:txXfrm>
    </dsp:sp>
    <dsp:sp modelId="{A4F002A5-8A1C-4E51-A031-5DE944C59401}">
      <dsp:nvSpPr>
        <dsp:cNvPr id="0" name=""/>
        <dsp:cNvSpPr/>
      </dsp:nvSpPr>
      <dsp:spPr>
        <a:xfrm>
          <a:off x="1381058" y="282"/>
          <a:ext cx="796333" cy="1052140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政府机构事业单位社会组织企业</a:t>
          </a:r>
          <a:endParaRPr lang="en-US" altLang="zh-CN" sz="1200" b="1" kern="1200" dirty="0">
            <a:latin typeface="等线" panose="02010600030101010101" pitchFamily="2" charset="-122"/>
            <a:ea typeface="等线" panose="02010600030101010101" pitchFamily="2" charset="-122"/>
          </a:endParaRPr>
        </a:p>
      </dsp:txBody>
      <dsp:txXfrm>
        <a:off x="1404382" y="23606"/>
        <a:ext cx="749685" cy="1005492"/>
      </dsp:txXfrm>
    </dsp:sp>
    <dsp:sp modelId="{4D1A4633-6A79-4D2A-B030-EB2BF0A0F0EA}">
      <dsp:nvSpPr>
        <dsp:cNvPr id="0" name=""/>
        <dsp:cNvSpPr/>
      </dsp:nvSpPr>
      <dsp:spPr>
        <a:xfrm>
          <a:off x="2177392" y="454810"/>
          <a:ext cx="669455" cy="143085"/>
        </a:xfrm>
        <a:custGeom>
          <a:avLst/>
          <a:gdLst/>
          <a:ahLst/>
          <a:cxnLst/>
          <a:rect l="0" t="0" r="0" b="0"/>
          <a:pathLst>
            <a:path>
              <a:moveTo>
                <a:pt x="0" y="71542"/>
              </a:moveTo>
              <a:lnTo>
                <a:pt x="669455" y="71542"/>
              </a:lnTo>
            </a:path>
          </a:pathLst>
        </a:custGeom>
        <a:noFill/>
        <a:ln w="38100" cap="rnd" cmpd="sng" algn="ctr">
          <a:solidFill>
            <a:schemeClr val="accent1">
              <a:lumMod val="75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495383" y="509616"/>
        <a:ext cx="33472" cy="33472"/>
      </dsp:txXfrm>
    </dsp:sp>
    <dsp:sp modelId="{7CF0F4FC-865B-4556-B7BC-2908A30192B9}">
      <dsp:nvSpPr>
        <dsp:cNvPr id="0" name=""/>
        <dsp:cNvSpPr/>
      </dsp:nvSpPr>
      <dsp:spPr>
        <a:xfrm>
          <a:off x="2846847" y="152721"/>
          <a:ext cx="1378943" cy="74726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在进口博览会官网</a:t>
          </a:r>
          <a:r>
            <a:rPr lang="en-US" altLang="zh-CN" sz="1200" b="1" kern="1200" dirty="0">
              <a:latin typeface="等线" panose="02010600030101010101" pitchFamily="2" charset="-122"/>
              <a:ea typeface="等线" panose="02010600030101010101" pitchFamily="2" charset="-122"/>
              <a:hlinkClick xmlns:r="http://schemas.openxmlformats.org/officeDocument/2006/relationships" r:id="rId1"/>
            </a:rPr>
            <a:t>WWW.CIIE.ORG</a:t>
          </a:r>
          <a:r>
            <a:rPr lang="en-US" altLang="zh-CN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  </a:t>
          </a: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报名</a:t>
          </a:r>
        </a:p>
      </dsp:txBody>
      <dsp:txXfrm>
        <a:off x="2868734" y="174608"/>
        <a:ext cx="1335169" cy="703488"/>
      </dsp:txXfrm>
    </dsp:sp>
    <dsp:sp modelId="{0DE16750-2AAE-4A82-99FD-2F2457B1F1A4}">
      <dsp:nvSpPr>
        <dsp:cNvPr id="0" name=""/>
        <dsp:cNvSpPr/>
      </dsp:nvSpPr>
      <dsp:spPr>
        <a:xfrm rot="27171">
          <a:off x="4225786" y="456194"/>
          <a:ext cx="350454" cy="143085"/>
        </a:xfrm>
        <a:custGeom>
          <a:avLst/>
          <a:gdLst/>
          <a:ahLst/>
          <a:cxnLst/>
          <a:rect l="0" t="0" r="0" b="0"/>
          <a:pathLst>
            <a:path>
              <a:moveTo>
                <a:pt x="0" y="71542"/>
              </a:moveTo>
              <a:lnTo>
                <a:pt x="350454" y="71542"/>
              </a:lnTo>
            </a:path>
          </a:pathLst>
        </a:custGeom>
        <a:noFill/>
        <a:ln w="38100" cap="rnd" cmpd="sng" algn="ctr">
          <a:solidFill>
            <a:schemeClr val="accent1">
              <a:lumMod val="75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392251" y="518976"/>
        <a:ext cx="17522" cy="17522"/>
      </dsp:txXfrm>
    </dsp:sp>
    <dsp:sp modelId="{FD657FBB-112A-44B2-B67F-EA03532E816F}">
      <dsp:nvSpPr>
        <dsp:cNvPr id="0" name=""/>
        <dsp:cNvSpPr/>
      </dsp:nvSpPr>
      <dsp:spPr>
        <a:xfrm>
          <a:off x="4576234" y="110713"/>
          <a:ext cx="1673638" cy="836819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交易分团初审</a:t>
          </a:r>
          <a:endParaRPr lang="en-US" altLang="zh-CN" sz="1400" b="1" kern="1200" dirty="0">
            <a:solidFill>
              <a:schemeClr val="accent2">
                <a:lumMod val="50000"/>
              </a:schemeClr>
            </a:solidFill>
            <a:latin typeface="等线" panose="02010600030101010101" pitchFamily="2" charset="-122"/>
            <a:ea typeface="等线" panose="02010600030101010101" pitchFamily="2" charset="-122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rPr>
            <a:t>交易团复审单位信息</a:t>
          </a:r>
        </a:p>
      </dsp:txBody>
      <dsp:txXfrm>
        <a:off x="4600744" y="135223"/>
        <a:ext cx="1624618" cy="7877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C6D7D-99AF-4870-919D-1AB496FE9790}">
      <dsp:nvSpPr>
        <dsp:cNvPr id="0" name=""/>
        <dsp:cNvSpPr/>
      </dsp:nvSpPr>
      <dsp:spPr>
        <a:xfrm>
          <a:off x="1081658" y="682"/>
          <a:ext cx="774908" cy="697600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无邀请码</a:t>
          </a:r>
          <a:endParaRPr lang="en-US" altLang="zh-CN" sz="1200" b="1" kern="1200" dirty="0">
            <a:latin typeface="等线" panose="02010600030101010101" pitchFamily="2" charset="-122"/>
            <a:ea typeface="等线" panose="02010600030101010101" pitchFamily="2" charset="-122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境内企业</a:t>
          </a:r>
        </a:p>
      </dsp:txBody>
      <dsp:txXfrm>
        <a:off x="1102090" y="21114"/>
        <a:ext cx="734044" cy="656736"/>
      </dsp:txXfrm>
    </dsp:sp>
    <dsp:sp modelId="{4D1A4633-6A79-4D2A-B030-EB2BF0A0F0EA}">
      <dsp:nvSpPr>
        <dsp:cNvPr id="0" name=""/>
        <dsp:cNvSpPr/>
      </dsp:nvSpPr>
      <dsp:spPr>
        <a:xfrm>
          <a:off x="1856567" y="259658"/>
          <a:ext cx="743139" cy="179648"/>
        </a:xfrm>
        <a:custGeom>
          <a:avLst/>
          <a:gdLst/>
          <a:ahLst/>
          <a:cxnLst/>
          <a:rect l="0" t="0" r="0" b="0"/>
          <a:pathLst>
            <a:path>
              <a:moveTo>
                <a:pt x="0" y="89824"/>
              </a:moveTo>
              <a:lnTo>
                <a:pt x="743139" y="89824"/>
              </a:lnTo>
            </a:path>
          </a:pathLst>
        </a:custGeom>
        <a:noFill/>
        <a:ln w="38100" cap="rnd" cmpd="sng" algn="ctr">
          <a:solidFill>
            <a:schemeClr val="accent1">
              <a:lumMod val="75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2209558" y="330904"/>
        <a:ext cx="37156" cy="37156"/>
      </dsp:txXfrm>
    </dsp:sp>
    <dsp:sp modelId="{7CF0F4FC-865B-4556-B7BC-2908A30192B9}">
      <dsp:nvSpPr>
        <dsp:cNvPr id="0" name=""/>
        <dsp:cNvSpPr/>
      </dsp:nvSpPr>
      <dsp:spPr>
        <a:xfrm>
          <a:off x="2599707" y="38010"/>
          <a:ext cx="1426286" cy="622943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在进口博览会官网</a:t>
          </a:r>
          <a:r>
            <a:rPr lang="en-US" altLang="zh-CN" sz="1200" b="1" kern="1200" dirty="0">
              <a:latin typeface="等线" panose="02010600030101010101" pitchFamily="2" charset="-122"/>
              <a:ea typeface="等线" panose="02010600030101010101" pitchFamily="2" charset="-122"/>
              <a:hlinkClick xmlns:r="http://schemas.openxmlformats.org/officeDocument/2006/relationships" r:id="rId1"/>
            </a:rPr>
            <a:t>WWW.CIIE.ORG</a:t>
          </a:r>
          <a:r>
            <a:rPr lang="en-US" altLang="zh-CN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    </a:t>
          </a:r>
          <a:r>
            <a:rPr lang="zh-CN" altLang="en-US" sz="1200" b="1" kern="1200" dirty="0">
              <a:latin typeface="等线" panose="02010600030101010101" pitchFamily="2" charset="-122"/>
              <a:ea typeface="等线" panose="02010600030101010101" pitchFamily="2" charset="-122"/>
            </a:rPr>
            <a:t>报名</a:t>
          </a:r>
        </a:p>
      </dsp:txBody>
      <dsp:txXfrm>
        <a:off x="2617952" y="56255"/>
        <a:ext cx="1389796" cy="586453"/>
      </dsp:txXfrm>
    </dsp:sp>
    <dsp:sp modelId="{AC463FB7-60F7-40D0-B73E-05908CDCF4AA}">
      <dsp:nvSpPr>
        <dsp:cNvPr id="0" name=""/>
        <dsp:cNvSpPr/>
      </dsp:nvSpPr>
      <dsp:spPr>
        <a:xfrm>
          <a:off x="4025993" y="259658"/>
          <a:ext cx="343093" cy="179648"/>
        </a:xfrm>
        <a:custGeom>
          <a:avLst/>
          <a:gdLst/>
          <a:ahLst/>
          <a:cxnLst/>
          <a:rect l="0" t="0" r="0" b="0"/>
          <a:pathLst>
            <a:path>
              <a:moveTo>
                <a:pt x="0" y="89824"/>
              </a:moveTo>
              <a:lnTo>
                <a:pt x="343093" y="89824"/>
              </a:lnTo>
            </a:path>
          </a:pathLst>
        </a:custGeom>
        <a:noFill/>
        <a:ln w="38100" cap="rnd" cmpd="sng" algn="ctr">
          <a:solidFill>
            <a:schemeClr val="accent1">
              <a:lumMod val="75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kern="1200"/>
        </a:p>
      </dsp:txBody>
      <dsp:txXfrm>
        <a:off x="4188962" y="340905"/>
        <a:ext cx="17154" cy="17154"/>
      </dsp:txXfrm>
    </dsp:sp>
    <dsp:sp modelId="{FEA6741E-5705-484A-89AA-60FF1A0A1143}">
      <dsp:nvSpPr>
        <dsp:cNvPr id="0" name=""/>
        <dsp:cNvSpPr/>
      </dsp:nvSpPr>
      <dsp:spPr>
        <a:xfrm>
          <a:off x="4369087" y="682"/>
          <a:ext cx="1619633" cy="697600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rPr>
            <a:t>根据所填注册地   分配到相应交易团</a:t>
          </a:r>
        </a:p>
      </dsp:txBody>
      <dsp:txXfrm>
        <a:off x="4389519" y="21114"/>
        <a:ext cx="1578769" cy="656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E700B-14C7-4383-8B81-96B04E39D19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9B2BA-FB6B-42D7-8B78-0535B096608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9B2BA-FB6B-42D7-8B78-0535B09660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6" Type="http://schemas.openxmlformats.org/officeDocument/2006/relationships/slideLayout" Target="../slideLayouts/slideLayout17.xml"/><Relationship Id="rId15" Type="http://schemas.microsoft.com/office/2007/relationships/diagramDrawing" Target="../diagrams/drawing3.xml"/><Relationship Id="rId14" Type="http://schemas.openxmlformats.org/officeDocument/2006/relationships/diagramColors" Target="../diagrams/colors3.xml"/><Relationship Id="rId13" Type="http://schemas.openxmlformats.org/officeDocument/2006/relationships/diagramQuickStyle" Target="../diagrams/quickStyle3.xml"/><Relationship Id="rId12" Type="http://schemas.openxmlformats.org/officeDocument/2006/relationships/diagramLayout" Target="../diagrams/layout3.xml"/><Relationship Id="rId11" Type="http://schemas.openxmlformats.org/officeDocument/2006/relationships/diagramData" Target="../diagrams/data3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hyperlink" Target="http://www.ciie.org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11007" y="2045774"/>
            <a:ext cx="8571874" cy="1646302"/>
          </a:xfrm>
        </p:spPr>
        <p:txBody>
          <a:bodyPr/>
          <a:lstStyle/>
          <a:p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第二届中国国际进口博览会</a:t>
            </a:r>
            <a:endParaRPr lang="zh-CN" altLang="en-US" b="1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1968" y="3873439"/>
            <a:ext cx="7587947" cy="1096899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专业观众信息系统操作培训</a:t>
            </a:r>
            <a:endParaRPr lang="zh-CN" altLang="en-US" sz="4000" b="1" dirty="0">
              <a:solidFill>
                <a:schemeClr val="accent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70400" y="5559949"/>
            <a:ext cx="471424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36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36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 杭州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1609847" y="3559946"/>
            <a:ext cx="6999304" cy="291187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23" name="矩形 22"/>
          <p:cNvSpPr/>
          <p:nvPr/>
        </p:nvSpPr>
        <p:spPr>
          <a:xfrm>
            <a:off x="1609847" y="1206622"/>
            <a:ext cx="6999304" cy="209143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8" name="矩形 7"/>
          <p:cNvSpPr/>
          <p:nvPr/>
        </p:nvSpPr>
        <p:spPr>
          <a:xfrm>
            <a:off x="1913630" y="1338967"/>
            <a:ext cx="6604360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向有意愿加入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团的专业观众发放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邀请码，请其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凭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邀请码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到中国国际进口博览会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官网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200" b="1" u="sng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www.ciie.org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在线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注册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报名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境内企业可直接报名，系统根据注册地分配交易团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13630" y="3681663"/>
            <a:ext cx="686326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凭借交易团的管理账号登陆后台系统</a:t>
            </a:r>
            <a:r>
              <a:rPr lang="zh-CN" altLang="zh-CN" sz="2200" spc="-1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200" u="sng" spc="-15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https://www.ciie.org/ciie/f/user/login?userType=_org</a:t>
            </a:r>
            <a:r>
              <a:rPr lang="zh-CN" altLang="zh-CN" sz="2200" spc="-1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</a:t>
            </a:r>
            <a:endParaRPr lang="en-US" altLang="zh-CN" sz="2200" spc="-1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对团内的专业观众及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下属交易分团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的专业观众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进行管理，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信息查看、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信息的初审和复审等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标注人员类型（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VIP/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工作人员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普通观众）并提交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Freeform 5"/>
          <p:cNvSpPr/>
          <p:nvPr/>
        </p:nvSpPr>
        <p:spPr bwMode="auto">
          <a:xfrm>
            <a:off x="724326" y="2345856"/>
            <a:ext cx="377824" cy="2424201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4" name="矩形: 圆角 13"/>
          <p:cNvSpPr/>
          <p:nvPr/>
        </p:nvSpPr>
        <p:spPr>
          <a:xfrm>
            <a:off x="473191" y="1908869"/>
            <a:ext cx="339972" cy="32324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57706" y="315299"/>
            <a:ext cx="5304754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交易团主要工作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51001" y="856914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7" name="组合 16"/>
          <p:cNvGrpSpPr/>
          <p:nvPr/>
        </p:nvGrpSpPr>
        <p:grpSpPr>
          <a:xfrm>
            <a:off x="1102149" y="1806731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18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03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1102149" y="4397373"/>
            <a:ext cx="641264" cy="641264"/>
            <a:chOff x="1175897" y="3467126"/>
            <a:chExt cx="652904" cy="652904"/>
          </a:xfrm>
        </p:grpSpPr>
        <p:sp>
          <p:nvSpPr>
            <p:cNvPr id="21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04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1663933" y="5785943"/>
            <a:ext cx="6999304" cy="62472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3" name="矩形 32"/>
          <p:cNvSpPr/>
          <p:nvPr/>
        </p:nvSpPr>
        <p:spPr>
          <a:xfrm>
            <a:off x="1676348" y="4040273"/>
            <a:ext cx="6999304" cy="138435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20" name="矩形 19"/>
          <p:cNvSpPr/>
          <p:nvPr/>
        </p:nvSpPr>
        <p:spPr>
          <a:xfrm>
            <a:off x="1676348" y="2886260"/>
            <a:ext cx="6999304" cy="977923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8" name="矩形 17"/>
          <p:cNvSpPr/>
          <p:nvPr/>
        </p:nvSpPr>
        <p:spPr>
          <a:xfrm>
            <a:off x="1676348" y="1546501"/>
            <a:ext cx="6999304" cy="112171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12" name="矩形 11"/>
          <p:cNvSpPr/>
          <p:nvPr/>
        </p:nvSpPr>
        <p:spPr>
          <a:xfrm>
            <a:off x="1960252" y="5778101"/>
            <a:ext cx="6671147" cy="49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需要开展的工作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244063" y="1773200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23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05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232055" y="3030053"/>
            <a:ext cx="641264" cy="641264"/>
            <a:chOff x="1175897" y="3467126"/>
            <a:chExt cx="652904" cy="652904"/>
          </a:xfrm>
        </p:grpSpPr>
        <p:sp>
          <p:nvSpPr>
            <p:cNvPr id="26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06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232055" y="4173271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29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07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517502" y="289074"/>
            <a:ext cx="5304754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交易团主要工作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17502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矩形: 圆角 33"/>
          <p:cNvSpPr/>
          <p:nvPr/>
        </p:nvSpPr>
        <p:spPr>
          <a:xfrm>
            <a:off x="482542" y="2355332"/>
            <a:ext cx="339972" cy="32324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29580" y="1600793"/>
            <a:ext cx="6701819" cy="941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对选择证件由交易团代领代发的专业观众，为其代领代发证件。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885328" y="2879109"/>
            <a:ext cx="6701819" cy="941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对因信息有误而导致人员信息审核（安保）不通过的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VIP/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工作人员，帮助其修改信息并重新提交。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960252" y="3975868"/>
            <a:ext cx="6701819" cy="1384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对因信息有误而导致人员信息审核（安保）不通过且完成退款的普通观众，如有必要将其人员类型改为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VIP/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工作人员后，重新提交。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1239204" y="5790435"/>
            <a:ext cx="641264" cy="641264"/>
            <a:chOff x="1175897" y="3467126"/>
            <a:chExt cx="652904" cy="652904"/>
          </a:xfrm>
        </p:grpSpPr>
        <p:sp>
          <p:nvSpPr>
            <p:cNvPr id="39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5" name="Freeform 5"/>
          <p:cNvSpPr/>
          <p:nvPr/>
        </p:nvSpPr>
        <p:spPr bwMode="auto">
          <a:xfrm>
            <a:off x="829542" y="1740879"/>
            <a:ext cx="377824" cy="4469978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7098" y="195678"/>
            <a:ext cx="6797179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交易团主要工作流程图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613" y="782100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aphicFrame>
        <p:nvGraphicFramePr>
          <p:cNvPr id="11" name="图示 10"/>
          <p:cNvGraphicFramePr/>
          <p:nvPr/>
        </p:nvGraphicFramePr>
        <p:xfrm>
          <a:off x="-1580224" y="1083077"/>
          <a:ext cx="8487051" cy="470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2" name="图示 11"/>
          <p:cNvGraphicFramePr/>
          <p:nvPr/>
        </p:nvGraphicFramePr>
        <p:xfrm>
          <a:off x="742950" y="1628349"/>
          <a:ext cx="7584304" cy="1052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0" name="图示 29"/>
          <p:cNvGraphicFramePr/>
          <p:nvPr/>
        </p:nvGraphicFramePr>
        <p:xfrm>
          <a:off x="849482" y="2860981"/>
          <a:ext cx="6681327" cy="698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cxnSp>
        <p:nvCxnSpPr>
          <p:cNvPr id="21" name="肘形连接符 20"/>
          <p:cNvCxnSpPr/>
          <p:nvPr/>
        </p:nvCxnSpPr>
        <p:spPr>
          <a:xfrm rot="5400000">
            <a:off x="7901849" y="4012820"/>
            <a:ext cx="1127514" cy="227138"/>
          </a:xfrm>
          <a:prstGeom prst="bentConnector3">
            <a:avLst>
              <a:gd name="adj1" fmla="val 2008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肘形连接符 41"/>
          <p:cNvCxnSpPr/>
          <p:nvPr/>
        </p:nvCxnSpPr>
        <p:spPr>
          <a:xfrm rot="16200000" flipH="1">
            <a:off x="8135608" y="3983748"/>
            <a:ext cx="1128140" cy="249548"/>
          </a:xfrm>
          <a:prstGeom prst="bentConnector3">
            <a:avLst>
              <a:gd name="adj1" fmla="val 22457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组合 48"/>
          <p:cNvGrpSpPr/>
          <p:nvPr/>
        </p:nvGrpSpPr>
        <p:grpSpPr>
          <a:xfrm>
            <a:off x="8589572" y="4064779"/>
            <a:ext cx="501981" cy="482803"/>
            <a:chOff x="1189675" y="0"/>
            <a:chExt cx="776424" cy="698965"/>
          </a:xfrm>
          <a:solidFill>
            <a:schemeClr val="accent2">
              <a:lumMod val="75000"/>
            </a:schemeClr>
          </a:solidFill>
        </p:grpSpPr>
        <p:sp>
          <p:nvSpPr>
            <p:cNvPr id="50" name="圆角矩形 49"/>
            <p:cNvSpPr/>
            <p:nvPr/>
          </p:nvSpPr>
          <p:spPr>
            <a:xfrm>
              <a:off x="1189675" y="0"/>
              <a:ext cx="776424" cy="69896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圆角矩形 4"/>
            <p:cNvSpPr txBox="1"/>
            <p:nvPr/>
          </p:nvSpPr>
          <p:spPr>
            <a:xfrm>
              <a:off x="1210147" y="20472"/>
              <a:ext cx="735479" cy="65802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400" b="1" dirty="0">
                  <a:latin typeface="等线" panose="02010600030101010101" pitchFamily="2" charset="-122"/>
                  <a:ea typeface="等线" panose="02010600030101010101" pitchFamily="2" charset="-122"/>
                </a:rPr>
                <a:t>交费</a:t>
              </a:r>
              <a:endPara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sp>
        <p:nvSpPr>
          <p:cNvPr id="70" name="TextBox 3"/>
          <p:cNvSpPr txBox="1"/>
          <p:nvPr/>
        </p:nvSpPr>
        <p:spPr>
          <a:xfrm>
            <a:off x="5381539" y="903073"/>
            <a:ext cx="4454918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交易团管理系统登录入口：</a:t>
            </a:r>
            <a:r>
              <a:rPr lang="en-US" altLang="zh-CN" u="sng" dirty="0">
                <a:solidFill>
                  <a:schemeClr val="accent1">
                    <a:lumMod val="75000"/>
                  </a:schemeClr>
                </a:solidFill>
              </a:rPr>
              <a:t>https://www.ciie.org/ciie/f/user/login?userType=_org</a:t>
            </a:r>
            <a:endParaRPr lang="zh-CN" altLang="en-US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圆角矩形 4"/>
          <p:cNvSpPr txBox="1"/>
          <p:nvPr/>
        </p:nvSpPr>
        <p:spPr>
          <a:xfrm>
            <a:off x="8242031" y="5755793"/>
            <a:ext cx="704051" cy="58425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制证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79" name="圆角矩形 4"/>
          <p:cNvSpPr txBox="1"/>
          <p:nvPr/>
        </p:nvSpPr>
        <p:spPr>
          <a:xfrm>
            <a:off x="3622451" y="5758444"/>
            <a:ext cx="704051" cy="58425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结束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2" name="圆角矩形 4"/>
          <p:cNvSpPr txBox="1"/>
          <p:nvPr/>
        </p:nvSpPr>
        <p:spPr>
          <a:xfrm>
            <a:off x="3317290" y="4600759"/>
            <a:ext cx="1123634" cy="3350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VIP/</a:t>
            </a: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工作人员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5" name="圆角矩形 4"/>
          <p:cNvSpPr txBox="1"/>
          <p:nvPr/>
        </p:nvSpPr>
        <p:spPr>
          <a:xfrm>
            <a:off x="3439282" y="5046180"/>
            <a:ext cx="988589" cy="41920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非信息有误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8" name="圆角矩形 4"/>
          <p:cNvSpPr txBox="1"/>
          <p:nvPr/>
        </p:nvSpPr>
        <p:spPr>
          <a:xfrm>
            <a:off x="148132" y="3833715"/>
            <a:ext cx="1515637" cy="8388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交易团或分团协助</a:t>
            </a:r>
            <a:endParaRPr lang="en-US" altLang="zh-CN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修改并</a:t>
            </a:r>
            <a:r>
              <a:rPr lang="zh-CN" altLang="en-US" sz="1400" b="1" dirty="0">
                <a:latin typeface="等线" panose="02010600030101010101" pitchFamily="2" charset="-122"/>
                <a:ea typeface="等线" panose="02010600030101010101" pitchFamily="2" charset="-122"/>
              </a:rPr>
              <a:t>标记为</a:t>
            </a:r>
            <a:endParaRPr lang="en-US" altLang="zh-CN" sz="1400" b="1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400" b="1" dirty="0">
                <a:latin typeface="等线" panose="02010600030101010101" pitchFamily="2" charset="-122"/>
                <a:ea typeface="等线" panose="02010600030101010101" pitchFamily="2" charset="-122"/>
              </a:rPr>
              <a:t>VIP/</a:t>
            </a:r>
            <a:r>
              <a:rPr lang="zh-CN" altLang="en-US" sz="1400" b="1" dirty="0">
                <a:latin typeface="等线" panose="02010600030101010101" pitchFamily="2" charset="-122"/>
                <a:ea typeface="等线" panose="02010600030101010101" pitchFamily="2" charset="-122"/>
              </a:rPr>
              <a:t>工作人员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91" name="圆角矩形 4"/>
          <p:cNvSpPr txBox="1"/>
          <p:nvPr/>
        </p:nvSpPr>
        <p:spPr>
          <a:xfrm>
            <a:off x="148133" y="4775246"/>
            <a:ext cx="1515636" cy="7200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交易团或分团</a:t>
            </a:r>
            <a:endParaRPr lang="en-US" altLang="zh-CN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不予受理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5" name="直接连接符 104"/>
          <p:cNvCxnSpPr>
            <a:endCxn id="73" idx="0"/>
          </p:cNvCxnSpPr>
          <p:nvPr/>
        </p:nvCxnSpPr>
        <p:spPr>
          <a:xfrm flipH="1">
            <a:off x="8594057" y="5310760"/>
            <a:ext cx="2415" cy="445033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>
            <a:endCxn id="73" idx="1"/>
          </p:cNvCxnSpPr>
          <p:nvPr/>
        </p:nvCxnSpPr>
        <p:spPr>
          <a:xfrm>
            <a:off x="6423421" y="6047923"/>
            <a:ext cx="1818610" cy="0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>
            <a:stCxn id="79" idx="3"/>
          </p:cNvCxnSpPr>
          <p:nvPr/>
        </p:nvCxnSpPr>
        <p:spPr>
          <a:xfrm flipV="1">
            <a:off x="4326502" y="6050573"/>
            <a:ext cx="1423991" cy="1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肘形连接符 111"/>
          <p:cNvCxnSpPr>
            <a:stCxn id="68" idx="3"/>
          </p:cNvCxnSpPr>
          <p:nvPr/>
        </p:nvCxnSpPr>
        <p:spPr>
          <a:xfrm>
            <a:off x="5855504" y="4549105"/>
            <a:ext cx="1890398" cy="451348"/>
          </a:xfrm>
          <a:prstGeom prst="bentConnector3">
            <a:avLst>
              <a:gd name="adj1" fmla="val 12431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肘形连接符 113"/>
          <p:cNvCxnSpPr/>
          <p:nvPr/>
        </p:nvCxnSpPr>
        <p:spPr>
          <a:xfrm flipV="1">
            <a:off x="4447700" y="5000453"/>
            <a:ext cx="3298202" cy="276155"/>
          </a:xfrm>
          <a:prstGeom prst="bentConnector3">
            <a:avLst>
              <a:gd name="adj1" fmla="val 5000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文本框 117"/>
          <p:cNvSpPr txBox="1"/>
          <p:nvPr/>
        </p:nvSpPr>
        <p:spPr>
          <a:xfrm>
            <a:off x="6643693" y="4724078"/>
            <a:ext cx="891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不通过</a:t>
            </a:r>
            <a:endParaRPr lang="zh-CN" altLang="en-US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19" name="文本框 118"/>
          <p:cNvSpPr txBox="1"/>
          <p:nvPr/>
        </p:nvSpPr>
        <p:spPr>
          <a:xfrm rot="16200000">
            <a:off x="8497631" y="5404774"/>
            <a:ext cx="553998" cy="2769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通过</a:t>
            </a:r>
            <a:endParaRPr lang="zh-CN" altLang="en-US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39" name="直接连接符 138"/>
          <p:cNvCxnSpPr/>
          <p:nvPr/>
        </p:nvCxnSpPr>
        <p:spPr>
          <a:xfrm>
            <a:off x="3992330" y="5525810"/>
            <a:ext cx="0" cy="274437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文本框 142"/>
          <p:cNvSpPr txBox="1"/>
          <p:nvPr/>
        </p:nvSpPr>
        <p:spPr>
          <a:xfrm>
            <a:off x="1406348" y="1909957"/>
            <a:ext cx="891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发放</a:t>
            </a:r>
            <a:endParaRPr lang="en-US" altLang="zh-CN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邀请码</a:t>
            </a:r>
            <a:endParaRPr lang="zh-CN" altLang="en-US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2863253" y="1923869"/>
            <a:ext cx="891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凭</a:t>
            </a:r>
            <a:endParaRPr lang="en-US" altLang="zh-CN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邀请码</a:t>
            </a:r>
            <a:endParaRPr lang="zh-CN" altLang="en-US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6" name="文本框 145"/>
          <p:cNvSpPr txBox="1"/>
          <p:nvPr/>
        </p:nvSpPr>
        <p:spPr>
          <a:xfrm rot="16200000">
            <a:off x="7853428" y="3824267"/>
            <a:ext cx="523220" cy="72132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VIP</a:t>
            </a:r>
            <a:endParaRPr lang="en-US" altLang="zh-CN" sz="11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r>
              <a:rPr lang="zh-CN" altLang="en-US" sz="11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工作人员</a:t>
            </a:r>
            <a:endParaRPr lang="zh-CN" altLang="en-US" sz="11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9" name="文本框 148"/>
          <p:cNvSpPr txBox="1"/>
          <p:nvPr/>
        </p:nvSpPr>
        <p:spPr>
          <a:xfrm rot="16200000">
            <a:off x="8760387" y="3687847"/>
            <a:ext cx="523220" cy="3815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1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普通观众</a:t>
            </a:r>
            <a:endParaRPr lang="zh-CN" altLang="en-US" sz="11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50" name="直接连接符 149"/>
          <p:cNvCxnSpPr/>
          <p:nvPr/>
        </p:nvCxnSpPr>
        <p:spPr>
          <a:xfrm>
            <a:off x="8555854" y="2573111"/>
            <a:ext cx="1465" cy="368907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右箭头 153"/>
          <p:cNvSpPr/>
          <p:nvPr/>
        </p:nvSpPr>
        <p:spPr>
          <a:xfrm>
            <a:off x="3623977" y="1232645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6" name="左箭头 155"/>
          <p:cNvSpPr/>
          <p:nvPr/>
        </p:nvSpPr>
        <p:spPr>
          <a:xfrm>
            <a:off x="2441360" y="1223214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7" name="右箭头 156"/>
          <p:cNvSpPr/>
          <p:nvPr/>
        </p:nvSpPr>
        <p:spPr>
          <a:xfrm>
            <a:off x="1952468" y="2067072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8" name="右箭头 157"/>
          <p:cNvSpPr/>
          <p:nvPr/>
        </p:nvSpPr>
        <p:spPr>
          <a:xfrm>
            <a:off x="3439283" y="2062697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右箭头 159"/>
          <p:cNvSpPr/>
          <p:nvPr/>
        </p:nvSpPr>
        <p:spPr>
          <a:xfrm>
            <a:off x="5147880" y="2062697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2" name="右箭头 161"/>
          <p:cNvSpPr/>
          <p:nvPr/>
        </p:nvSpPr>
        <p:spPr>
          <a:xfrm>
            <a:off x="3377137" y="3124511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右箭头 162"/>
          <p:cNvSpPr/>
          <p:nvPr/>
        </p:nvSpPr>
        <p:spPr>
          <a:xfrm>
            <a:off x="5124460" y="3113289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5" name="肘形连接符 164"/>
          <p:cNvCxnSpPr/>
          <p:nvPr/>
        </p:nvCxnSpPr>
        <p:spPr>
          <a:xfrm flipV="1">
            <a:off x="6986726" y="2123831"/>
            <a:ext cx="415461" cy="6810"/>
          </a:xfrm>
          <a:prstGeom prst="bentConnector3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下箭头 171"/>
          <p:cNvSpPr/>
          <p:nvPr/>
        </p:nvSpPr>
        <p:spPr>
          <a:xfrm>
            <a:off x="8479560" y="2841274"/>
            <a:ext cx="146040" cy="130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" name="下箭头 173"/>
          <p:cNvSpPr/>
          <p:nvPr/>
        </p:nvSpPr>
        <p:spPr>
          <a:xfrm>
            <a:off x="8766085" y="4556139"/>
            <a:ext cx="146040" cy="130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5" name="下箭头 174"/>
          <p:cNvSpPr/>
          <p:nvPr/>
        </p:nvSpPr>
        <p:spPr>
          <a:xfrm>
            <a:off x="8288031" y="4549151"/>
            <a:ext cx="146040" cy="130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6" name="下箭头 175"/>
          <p:cNvSpPr/>
          <p:nvPr/>
        </p:nvSpPr>
        <p:spPr>
          <a:xfrm>
            <a:off x="8525950" y="5655757"/>
            <a:ext cx="146040" cy="130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7" name="左箭头 176"/>
          <p:cNvSpPr/>
          <p:nvPr/>
        </p:nvSpPr>
        <p:spPr>
          <a:xfrm>
            <a:off x="6425641" y="5948354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8" name="左箭头 177"/>
          <p:cNvSpPr/>
          <p:nvPr/>
        </p:nvSpPr>
        <p:spPr>
          <a:xfrm>
            <a:off x="4318710" y="5948354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0" name="左箭头 179"/>
          <p:cNvSpPr/>
          <p:nvPr/>
        </p:nvSpPr>
        <p:spPr>
          <a:xfrm>
            <a:off x="4423153" y="5189728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下箭头 180"/>
          <p:cNvSpPr/>
          <p:nvPr/>
        </p:nvSpPr>
        <p:spPr>
          <a:xfrm>
            <a:off x="3916172" y="5640033"/>
            <a:ext cx="146040" cy="130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5" name="肘形连接符 184"/>
          <p:cNvCxnSpPr>
            <a:stCxn id="91" idx="2"/>
            <a:endCxn id="79" idx="1"/>
          </p:cNvCxnSpPr>
          <p:nvPr/>
        </p:nvCxnSpPr>
        <p:spPr>
          <a:xfrm rot="16200000" flipH="1">
            <a:off x="1986550" y="4414672"/>
            <a:ext cx="555303" cy="2716500"/>
          </a:xfrm>
          <a:prstGeom prst="bentConnector2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圆角矩形 4"/>
          <p:cNvSpPr txBox="1"/>
          <p:nvPr/>
        </p:nvSpPr>
        <p:spPr>
          <a:xfrm>
            <a:off x="7530428" y="1780876"/>
            <a:ext cx="1957787" cy="7877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交易团或分团               标记人员类型</a:t>
            </a:r>
            <a:r>
              <a:rPr lang="en-US" altLang="zh-CN" sz="1400" b="1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        VIP/</a:t>
            </a:r>
            <a:r>
              <a:rPr lang="zh-CN" altLang="en-US" sz="1400" b="1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工作人员</a:t>
            </a:r>
            <a:r>
              <a:rPr lang="en-US" altLang="zh-CN" sz="1400" b="1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/</a:t>
            </a:r>
            <a:r>
              <a:rPr lang="zh-CN" altLang="en-US" sz="1400" b="1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普通观众</a:t>
            </a:r>
            <a:endParaRPr lang="zh-CN" altLang="en-US" sz="1400" b="1" kern="1200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6" name="圆角矩形 4"/>
          <p:cNvSpPr txBox="1"/>
          <p:nvPr/>
        </p:nvSpPr>
        <p:spPr>
          <a:xfrm>
            <a:off x="7664527" y="2970845"/>
            <a:ext cx="1823689" cy="642793"/>
          </a:xfrm>
          <a:prstGeom prst="rect">
            <a:avLst/>
          </a:prstGeom>
          <a:solidFill>
            <a:srgbClr val="FFC0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600" b="1" kern="1200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交易团或交易分团</a:t>
            </a:r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 </a:t>
            </a:r>
            <a:r>
              <a:rPr lang="zh-CN" altLang="en-US" sz="1600" b="1" kern="1200" dirty="0">
                <a:solidFill>
                  <a:schemeClr val="accent2">
                    <a:lumMod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锁定提交</a:t>
            </a:r>
            <a:endParaRPr lang="zh-CN" altLang="en-US" sz="1600" b="1" kern="1200" dirty="0">
              <a:solidFill>
                <a:schemeClr val="accent2">
                  <a:lumMod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" name="肘形连接符 9"/>
          <p:cNvCxnSpPr>
            <a:stCxn id="88" idx="0"/>
            <a:endCxn id="186" idx="1"/>
          </p:cNvCxnSpPr>
          <p:nvPr/>
        </p:nvCxnSpPr>
        <p:spPr>
          <a:xfrm rot="16200000" flipH="1">
            <a:off x="3932538" y="807127"/>
            <a:ext cx="787589" cy="6840765"/>
          </a:xfrm>
          <a:prstGeom prst="bentConnector4">
            <a:avLst>
              <a:gd name="adj1" fmla="val -13244"/>
              <a:gd name="adj2" fmla="val 10122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下箭头 185"/>
          <p:cNvSpPr/>
          <p:nvPr/>
        </p:nvSpPr>
        <p:spPr>
          <a:xfrm>
            <a:off x="7746716" y="4556139"/>
            <a:ext cx="146040" cy="130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7" name="右箭头 186"/>
          <p:cNvSpPr/>
          <p:nvPr/>
        </p:nvSpPr>
        <p:spPr>
          <a:xfrm>
            <a:off x="5479194" y="3623186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>
            <a:off x="4886972" y="3765347"/>
            <a:ext cx="1540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重新提交人员信息</a:t>
            </a:r>
            <a:endParaRPr lang="zh-CN" altLang="en-US" sz="1200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95" name="圆角矩形 4"/>
          <p:cNvSpPr txBox="1"/>
          <p:nvPr/>
        </p:nvSpPr>
        <p:spPr>
          <a:xfrm>
            <a:off x="5723725" y="5773970"/>
            <a:ext cx="704051" cy="58425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发证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" name="上箭头 3"/>
          <p:cNvSpPr/>
          <p:nvPr/>
        </p:nvSpPr>
        <p:spPr>
          <a:xfrm>
            <a:off x="804432" y="3722952"/>
            <a:ext cx="215872" cy="11347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右箭头 95"/>
          <p:cNvSpPr/>
          <p:nvPr/>
        </p:nvSpPr>
        <p:spPr>
          <a:xfrm>
            <a:off x="3522899" y="5970978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右箭头 160"/>
          <p:cNvSpPr/>
          <p:nvPr/>
        </p:nvSpPr>
        <p:spPr>
          <a:xfrm>
            <a:off x="7428821" y="2028710"/>
            <a:ext cx="115410" cy="190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圆角矩形 4"/>
          <p:cNvSpPr txBox="1"/>
          <p:nvPr/>
        </p:nvSpPr>
        <p:spPr>
          <a:xfrm>
            <a:off x="7575735" y="4679481"/>
            <a:ext cx="1823688" cy="58679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人员信息审核</a:t>
            </a:r>
            <a:endParaRPr lang="en-US" altLang="zh-CN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dirty="0">
                <a:latin typeface="等线" panose="02010600030101010101" pitchFamily="2" charset="-122"/>
                <a:ea typeface="等线" panose="02010600030101010101" pitchFamily="2" charset="-122"/>
              </a:rPr>
              <a:t>（安保）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68" name="圆角矩形 4"/>
          <p:cNvSpPr txBox="1"/>
          <p:nvPr/>
        </p:nvSpPr>
        <p:spPr>
          <a:xfrm>
            <a:off x="4885261" y="4256975"/>
            <a:ext cx="970243" cy="58425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因信息有误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74" name="圆角矩形 4"/>
          <p:cNvSpPr txBox="1"/>
          <p:nvPr/>
        </p:nvSpPr>
        <p:spPr>
          <a:xfrm>
            <a:off x="3328023" y="4111572"/>
            <a:ext cx="1123634" cy="35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普通专业观众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78" name="圆角矩形 4"/>
          <p:cNvSpPr txBox="1"/>
          <p:nvPr/>
        </p:nvSpPr>
        <p:spPr>
          <a:xfrm>
            <a:off x="2043441" y="4087721"/>
            <a:ext cx="1123634" cy="39936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400" b="1" kern="1200" dirty="0">
                <a:latin typeface="等线" panose="02010600030101010101" pitchFamily="2" charset="-122"/>
                <a:ea typeface="等线" panose="02010600030101010101" pitchFamily="2" charset="-122"/>
              </a:rPr>
              <a:t>处理退款退票</a:t>
            </a:r>
            <a:endParaRPr lang="zh-CN" altLang="en-US" sz="1400" b="1" kern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27" name="肘形连接符 26"/>
          <p:cNvCxnSpPr>
            <a:stCxn id="68" idx="1"/>
            <a:endCxn id="74" idx="3"/>
          </p:cNvCxnSpPr>
          <p:nvPr/>
        </p:nvCxnSpPr>
        <p:spPr>
          <a:xfrm rot="10800000">
            <a:off x="4451657" y="4287405"/>
            <a:ext cx="433604" cy="261700"/>
          </a:xfrm>
          <a:prstGeom prst="bentConnector3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肘形连接符 28"/>
          <p:cNvCxnSpPr>
            <a:stCxn id="68" idx="1"/>
            <a:endCxn id="82" idx="3"/>
          </p:cNvCxnSpPr>
          <p:nvPr/>
        </p:nvCxnSpPr>
        <p:spPr>
          <a:xfrm rot="10800000" flipV="1">
            <a:off x="4440925" y="4549104"/>
            <a:ext cx="444337" cy="219203"/>
          </a:xfrm>
          <a:prstGeom prst="bentConnector3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左箭头 178"/>
          <p:cNvSpPr/>
          <p:nvPr/>
        </p:nvSpPr>
        <p:spPr>
          <a:xfrm>
            <a:off x="3173263" y="4184927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左箭头 92"/>
          <p:cNvSpPr/>
          <p:nvPr/>
        </p:nvSpPr>
        <p:spPr>
          <a:xfrm>
            <a:off x="4436066" y="4672592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左箭头 93"/>
          <p:cNvSpPr/>
          <p:nvPr/>
        </p:nvSpPr>
        <p:spPr>
          <a:xfrm>
            <a:off x="4434677" y="4204920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左箭头 96"/>
          <p:cNvSpPr/>
          <p:nvPr/>
        </p:nvSpPr>
        <p:spPr>
          <a:xfrm>
            <a:off x="5857134" y="4443583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" name="肘形连接符 34"/>
          <p:cNvCxnSpPr>
            <a:stCxn id="78" idx="1"/>
            <a:endCxn id="82" idx="1"/>
          </p:cNvCxnSpPr>
          <p:nvPr/>
        </p:nvCxnSpPr>
        <p:spPr>
          <a:xfrm rot="10800000" flipH="1" flipV="1">
            <a:off x="2070074" y="4287404"/>
            <a:ext cx="1247215" cy="480904"/>
          </a:xfrm>
          <a:prstGeom prst="bentConnector3">
            <a:avLst>
              <a:gd name="adj1" fmla="val -694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左箭头 182"/>
          <p:cNvSpPr/>
          <p:nvPr/>
        </p:nvSpPr>
        <p:spPr>
          <a:xfrm>
            <a:off x="2577990" y="4677693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肘形连接符 38"/>
          <p:cNvCxnSpPr>
            <a:stCxn id="88" idx="3"/>
          </p:cNvCxnSpPr>
          <p:nvPr/>
        </p:nvCxnSpPr>
        <p:spPr>
          <a:xfrm>
            <a:off x="1663769" y="4253154"/>
            <a:ext cx="316030" cy="293591"/>
          </a:xfrm>
          <a:prstGeom prst="bentConnector3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肘形连接符 51"/>
          <p:cNvCxnSpPr>
            <a:endCxn id="91" idx="3"/>
          </p:cNvCxnSpPr>
          <p:nvPr/>
        </p:nvCxnSpPr>
        <p:spPr>
          <a:xfrm rot="5400000">
            <a:off x="1448520" y="4761995"/>
            <a:ext cx="588514" cy="158015"/>
          </a:xfrm>
          <a:prstGeom prst="bentConnector2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左箭头 110"/>
          <p:cNvSpPr/>
          <p:nvPr/>
        </p:nvSpPr>
        <p:spPr>
          <a:xfrm>
            <a:off x="1629809" y="4150673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左箭头 112"/>
          <p:cNvSpPr/>
          <p:nvPr/>
        </p:nvSpPr>
        <p:spPr>
          <a:xfrm>
            <a:off x="1638146" y="5041765"/>
            <a:ext cx="133165" cy="1902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组合 75"/>
          <p:cNvGrpSpPr/>
          <p:nvPr/>
        </p:nvGrpSpPr>
        <p:grpSpPr>
          <a:xfrm>
            <a:off x="228013" y="1172709"/>
            <a:ext cx="405110" cy="250178"/>
            <a:chOff x="681733" y="299449"/>
            <a:chExt cx="1084923" cy="634861"/>
          </a:xfrm>
        </p:grpSpPr>
        <p:sp>
          <p:nvSpPr>
            <p:cNvPr id="77" name="圆角矩形 47"/>
            <p:cNvSpPr/>
            <p:nvPr/>
          </p:nvSpPr>
          <p:spPr>
            <a:xfrm rot="2700000">
              <a:off x="681733" y="299449"/>
              <a:ext cx="634861" cy="634861"/>
            </a:xfrm>
            <a:prstGeom prst="roundRect">
              <a:avLst/>
            </a:prstGeom>
            <a:solidFill>
              <a:srgbClr val="5B87E5"/>
            </a:soli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圆角矩形 48"/>
            <p:cNvSpPr/>
            <p:nvPr/>
          </p:nvSpPr>
          <p:spPr>
            <a:xfrm rot="2700000">
              <a:off x="1131795" y="299449"/>
              <a:ext cx="634861" cy="634861"/>
            </a:xfrm>
            <a:prstGeom prst="roundRect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226800" y="1976838"/>
            <a:ext cx="405110" cy="250178"/>
            <a:chOff x="681733" y="299449"/>
            <a:chExt cx="1084923" cy="634861"/>
          </a:xfrm>
        </p:grpSpPr>
        <p:sp>
          <p:nvSpPr>
            <p:cNvPr id="83" name="圆角矩形 47"/>
            <p:cNvSpPr/>
            <p:nvPr/>
          </p:nvSpPr>
          <p:spPr>
            <a:xfrm rot="2700000">
              <a:off x="681733" y="299449"/>
              <a:ext cx="634861" cy="634861"/>
            </a:xfrm>
            <a:prstGeom prst="roundRect">
              <a:avLst/>
            </a:prstGeom>
            <a:solidFill>
              <a:srgbClr val="5B87E5"/>
            </a:soli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圆角矩形 48"/>
            <p:cNvSpPr/>
            <p:nvPr/>
          </p:nvSpPr>
          <p:spPr>
            <a:xfrm rot="2700000">
              <a:off x="1131795" y="299449"/>
              <a:ext cx="634861" cy="634861"/>
            </a:xfrm>
            <a:prstGeom prst="roundRect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" name="直接连接符 6"/>
          <p:cNvCxnSpPr/>
          <p:nvPr/>
        </p:nvCxnSpPr>
        <p:spPr>
          <a:xfrm flipV="1">
            <a:off x="5990299" y="2568675"/>
            <a:ext cx="0" cy="292306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上箭头 85"/>
          <p:cNvSpPr/>
          <p:nvPr/>
        </p:nvSpPr>
        <p:spPr>
          <a:xfrm>
            <a:off x="5885883" y="2561093"/>
            <a:ext cx="215872" cy="11347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4"/>
          <p:cNvSpPr txBox="1"/>
          <p:nvPr/>
        </p:nvSpPr>
        <p:spPr>
          <a:xfrm>
            <a:off x="5695028" y="3174886"/>
            <a:ext cx="4955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交易分团相关工作</a:t>
            </a:r>
            <a:endParaRPr lang="zh-CN" altLang="en-US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850556" y="4005883"/>
            <a:ext cx="803393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522004" y="1673712"/>
            <a:ext cx="3608094" cy="3492163"/>
            <a:chOff x="4613089" y="790856"/>
            <a:chExt cx="3114000" cy="3114000"/>
          </a:xfrm>
          <a:blipFill>
            <a:blip r:embed="rId1"/>
            <a:stretch>
              <a:fillRect/>
            </a:stretch>
          </a:blipFill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/>
            <a:srcRect l="32033" t="42712" r="32595" b="4196"/>
            <a:stretch>
              <a:fillRect/>
            </a:stretch>
          </p:blipFill>
          <p:spPr>
            <a:xfrm>
              <a:off x="4613089" y="790856"/>
              <a:ext cx="3112826" cy="3112826"/>
            </a:xfrm>
            <a:prstGeom prst="ellipse">
              <a:avLst/>
            </a:prstGeom>
            <a:grpFill/>
          </p:spPr>
        </p:pic>
        <p:sp>
          <p:nvSpPr>
            <p:cNvPr id="11" name="椭圆 10"/>
            <p:cNvSpPr/>
            <p:nvPr/>
          </p:nvSpPr>
          <p:spPr>
            <a:xfrm>
              <a:off x="4613089" y="790856"/>
              <a:ext cx="3114000" cy="3114000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389093" y="3849083"/>
            <a:ext cx="802693" cy="80269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5027" y="3849083"/>
            <a:ext cx="551034" cy="551034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4836450" y="2990505"/>
            <a:ext cx="858578" cy="858578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65739" y="4162683"/>
            <a:ext cx="375420" cy="375420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509463" y="1673712"/>
            <a:ext cx="3631814" cy="3492163"/>
          </a:xfrm>
          <a:prstGeom prst="ellipse">
            <a:avLst/>
          </a:prstGeom>
          <a:solidFill>
            <a:schemeClr val="accent2">
              <a:lumMod val="7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76608" y="2157757"/>
            <a:ext cx="1497526" cy="477053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b="1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 sz="16600" b="1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788919" y="3936350"/>
            <a:ext cx="7224451" cy="199240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</a:t>
            </a:r>
            <a:endParaRPr lang="zh-CN" altLang="en-US" sz="1350" dirty="0"/>
          </a:p>
        </p:txBody>
      </p:sp>
      <p:sp>
        <p:nvSpPr>
          <p:cNvPr id="19" name="矩形 18"/>
          <p:cNvSpPr/>
          <p:nvPr/>
        </p:nvSpPr>
        <p:spPr>
          <a:xfrm>
            <a:off x="1864143" y="1500620"/>
            <a:ext cx="7149227" cy="199240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grpSp>
        <p:nvGrpSpPr>
          <p:cNvPr id="10" name="组合 9"/>
          <p:cNvGrpSpPr/>
          <p:nvPr/>
        </p:nvGrpSpPr>
        <p:grpSpPr>
          <a:xfrm>
            <a:off x="1452805" y="2054987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11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452806" y="4465247"/>
            <a:ext cx="641264" cy="641264"/>
            <a:chOff x="1175897" y="3467126"/>
            <a:chExt cx="652904" cy="652904"/>
          </a:xfrm>
        </p:grpSpPr>
        <p:sp>
          <p:nvSpPr>
            <p:cNvPr id="14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Freeform 5"/>
          <p:cNvSpPr/>
          <p:nvPr/>
        </p:nvSpPr>
        <p:spPr bwMode="auto">
          <a:xfrm>
            <a:off x="1150980" y="2229431"/>
            <a:ext cx="248078" cy="2399138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2" name="矩形: 圆角 31"/>
          <p:cNvSpPr/>
          <p:nvPr/>
        </p:nvSpPr>
        <p:spPr>
          <a:xfrm>
            <a:off x="656065" y="1917182"/>
            <a:ext cx="339972" cy="32324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交易分团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3875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文本框 22"/>
          <p:cNvSpPr txBox="1"/>
          <p:nvPr/>
        </p:nvSpPr>
        <p:spPr>
          <a:xfrm>
            <a:off x="557706" y="315299"/>
            <a:ext cx="5304754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交易分团相关工作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51376" y="1652335"/>
            <a:ext cx="6868688" cy="182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获得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邀请码、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以及登录信息系统的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账号和密码。这个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账号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和密码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是交易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团秘书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组进行后台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管理用的，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不要对外提供，可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随时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修改密码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，修改后请牢记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147817" y="4091069"/>
            <a:ext cx="6772247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向有意愿加入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交易分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团的专业观众发放邀请码，请其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凭邀请码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到中国国际进口博览会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官网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200" b="1" u="sng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www.ciie.org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在线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注册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报名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境内企业可直接报名，系统根据注册地分配交易分团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1613144" y="1465637"/>
            <a:ext cx="6999304" cy="232879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12" name="Freeform 5"/>
          <p:cNvSpPr/>
          <p:nvPr/>
        </p:nvSpPr>
        <p:spPr bwMode="auto">
          <a:xfrm>
            <a:off x="759513" y="2409728"/>
            <a:ext cx="339972" cy="3067152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4" name="矩形: 圆角 13"/>
          <p:cNvSpPr/>
          <p:nvPr/>
        </p:nvSpPr>
        <p:spPr>
          <a:xfrm>
            <a:off x="373454" y="2327067"/>
            <a:ext cx="339972" cy="32324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交易分团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57706" y="315299"/>
            <a:ext cx="5304754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交易分团相关工作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51001" y="856914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7" name="组合 16"/>
          <p:cNvGrpSpPr/>
          <p:nvPr/>
        </p:nvGrpSpPr>
        <p:grpSpPr>
          <a:xfrm>
            <a:off x="1071522" y="2346755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18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03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1621929" y="4546019"/>
            <a:ext cx="6999304" cy="12472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grpSp>
        <p:nvGrpSpPr>
          <p:cNvPr id="25" name="组合 24"/>
          <p:cNvGrpSpPr/>
          <p:nvPr/>
        </p:nvGrpSpPr>
        <p:grpSpPr>
          <a:xfrm>
            <a:off x="1129584" y="4898587"/>
            <a:ext cx="641264" cy="641264"/>
            <a:chOff x="1175897" y="3467126"/>
            <a:chExt cx="652904" cy="652904"/>
          </a:xfrm>
        </p:grpSpPr>
        <p:sp>
          <p:nvSpPr>
            <p:cNvPr id="26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04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1834270" y="1484387"/>
            <a:ext cx="68632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凭借交易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团的管理账号登陆后台系统</a:t>
            </a:r>
            <a:r>
              <a:rPr lang="zh-CN" altLang="zh-CN" sz="2200" spc="-1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200" u="sng" spc="-15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https://www.ciie.org/ciie/f/user/login?userType=_org</a:t>
            </a:r>
            <a:r>
              <a:rPr lang="zh-CN" altLang="zh-CN" sz="2200" spc="-1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</a:t>
            </a:r>
            <a:endParaRPr lang="en-US" altLang="zh-CN" sz="2200" spc="-1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对团内的专业观众进行管理，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信息查看、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  <a:r>
              <a:rPr lang="zh-CN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信息的初审等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标注人员类型（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VIP/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工作人员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普通观众）并提交</a:t>
            </a:r>
            <a:r>
              <a:rPr lang="zh-CN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831414" y="4748642"/>
            <a:ext cx="6701819" cy="941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对选择证件由交易团代领代发的分团内专业观众，为其代领代发证件。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1713338" y="3058458"/>
            <a:ext cx="6999304" cy="146915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33" name="矩形 32"/>
          <p:cNvSpPr/>
          <p:nvPr/>
        </p:nvSpPr>
        <p:spPr>
          <a:xfrm>
            <a:off x="1720461" y="4833332"/>
            <a:ext cx="6999304" cy="6412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0" name="矩形 19"/>
          <p:cNvSpPr/>
          <p:nvPr/>
        </p:nvSpPr>
        <p:spPr>
          <a:xfrm>
            <a:off x="1724091" y="1606370"/>
            <a:ext cx="6999304" cy="1115343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sp>
        <p:nvSpPr>
          <p:cNvPr id="19" name="Freeform 5"/>
          <p:cNvSpPr/>
          <p:nvPr/>
        </p:nvSpPr>
        <p:spPr bwMode="auto">
          <a:xfrm>
            <a:off x="896456" y="2276669"/>
            <a:ext cx="180094" cy="2783519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grpSp>
        <p:nvGrpSpPr>
          <p:cNvPr id="25" name="组合 24"/>
          <p:cNvGrpSpPr/>
          <p:nvPr/>
        </p:nvGrpSpPr>
        <p:grpSpPr>
          <a:xfrm>
            <a:off x="1146140" y="3439141"/>
            <a:ext cx="641264" cy="641264"/>
            <a:chOff x="1175897" y="3467126"/>
            <a:chExt cx="652904" cy="652904"/>
          </a:xfrm>
        </p:grpSpPr>
        <p:sp>
          <p:nvSpPr>
            <p:cNvPr id="26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06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173684" y="4833331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29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07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517502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矩形: 圆角 33"/>
          <p:cNvSpPr/>
          <p:nvPr/>
        </p:nvSpPr>
        <p:spPr>
          <a:xfrm>
            <a:off x="539692" y="2122922"/>
            <a:ext cx="339972" cy="32324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交易分团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57706" y="315299"/>
            <a:ext cx="5304754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交易分团相关工作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814949" y="1660144"/>
            <a:ext cx="6701819" cy="941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对因信息有误而导致人员信息审核（安保）不通过的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VIP/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工作人员，帮助其修改信息并重新提交。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146140" y="1916344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23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1815656" y="3081720"/>
            <a:ext cx="6701819" cy="1384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对因信息有误而导致人员信息审核（安保）不通过且完成退款的普通观众，如有必要将其人员类型改为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VIP/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工作人员后，重新提交。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884540" y="4883967"/>
            <a:ext cx="6671147" cy="49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需要开展的工作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4"/>
          <p:cNvSpPr txBox="1"/>
          <p:nvPr/>
        </p:nvSpPr>
        <p:spPr>
          <a:xfrm>
            <a:off x="5695028" y="3174886"/>
            <a:ext cx="37625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专业观众报名</a:t>
            </a:r>
            <a:endParaRPr lang="en-US" altLang="zh-CN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要点说明</a:t>
            </a:r>
            <a:endParaRPr lang="zh-CN" altLang="en-US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808992" y="4743694"/>
            <a:ext cx="803393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522004" y="1673712"/>
            <a:ext cx="3608094" cy="3492163"/>
            <a:chOff x="4613089" y="790856"/>
            <a:chExt cx="3114000" cy="3114000"/>
          </a:xfrm>
          <a:blipFill>
            <a:blip r:embed="rId1"/>
            <a:stretch>
              <a:fillRect/>
            </a:stretch>
          </a:blipFill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/>
            <a:srcRect l="32033" t="42712" r="32595" b="4196"/>
            <a:stretch>
              <a:fillRect/>
            </a:stretch>
          </p:blipFill>
          <p:spPr>
            <a:xfrm>
              <a:off x="4613089" y="790856"/>
              <a:ext cx="3112826" cy="3112826"/>
            </a:xfrm>
            <a:prstGeom prst="ellipse">
              <a:avLst/>
            </a:prstGeom>
            <a:grpFill/>
          </p:spPr>
        </p:pic>
        <p:sp>
          <p:nvSpPr>
            <p:cNvPr id="11" name="椭圆 10"/>
            <p:cNvSpPr/>
            <p:nvPr/>
          </p:nvSpPr>
          <p:spPr>
            <a:xfrm>
              <a:off x="4613089" y="790856"/>
              <a:ext cx="3114000" cy="3114000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389093" y="3849083"/>
            <a:ext cx="802693" cy="80269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5027" y="3849083"/>
            <a:ext cx="551034" cy="551034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4836450" y="2990505"/>
            <a:ext cx="858578" cy="858578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65739" y="4162683"/>
            <a:ext cx="375420" cy="375420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509463" y="1673712"/>
            <a:ext cx="3631814" cy="3492163"/>
          </a:xfrm>
          <a:prstGeom prst="ellipse">
            <a:avLst/>
          </a:prstGeom>
          <a:solidFill>
            <a:schemeClr val="accent2">
              <a:lumMod val="7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76608" y="2157757"/>
            <a:ext cx="1497526" cy="477053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en-US" altLang="zh-CN" sz="16600" b="1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23957" y="280587"/>
            <a:ext cx="375137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专业观众报名方式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31212" y="2997052"/>
            <a:ext cx="7236747" cy="2346253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pPr algn="ctr"/>
            <a:r>
              <a:rPr lang="zh-CN" altLang="zh-CN" sz="3600" b="1" dirty="0">
                <a:solidFill>
                  <a:sysClr val="windowText" lastClr="000000"/>
                </a:solidFill>
                <a:latin typeface="华文黑体"/>
                <a:ea typeface="微软雅黑" panose="020B0503020204020204" pitchFamily="34" charset="-122"/>
              </a:rPr>
              <a:t>专业观众请在中国国际进口博览会</a:t>
            </a:r>
            <a:endParaRPr lang="en-US" altLang="zh-CN" sz="3600" b="1" dirty="0">
              <a:solidFill>
                <a:sysClr val="windowText" lastClr="000000"/>
              </a:solidFill>
              <a:latin typeface="华文黑体"/>
              <a:ea typeface="微软雅黑" panose="020B0503020204020204" pitchFamily="34" charset="-122"/>
            </a:endParaRPr>
          </a:p>
          <a:p>
            <a:pPr algn="ctr"/>
            <a:r>
              <a:rPr lang="zh-CN" altLang="zh-CN" sz="3600" b="1" dirty="0">
                <a:solidFill>
                  <a:sysClr val="windowText" lastClr="000000"/>
                </a:solidFill>
                <a:latin typeface="华文黑体"/>
                <a:ea typeface="微软雅黑" panose="020B0503020204020204" pitchFamily="34" charset="-122"/>
              </a:rPr>
              <a:t>官网</a:t>
            </a:r>
            <a:r>
              <a:rPr lang="zh-CN" altLang="en-US" sz="3600" b="1" dirty="0">
                <a:solidFill>
                  <a:sysClr val="windowText" lastClr="000000"/>
                </a:solidFill>
                <a:latin typeface="华文黑体"/>
                <a:ea typeface="微软雅黑" panose="020B0503020204020204" pitchFamily="34" charset="-122"/>
              </a:rPr>
              <a:t>报名</a:t>
            </a:r>
            <a:endParaRPr lang="en-US" altLang="zh-CN" sz="4000" b="1" dirty="0">
              <a:solidFill>
                <a:sysClr val="windowText" lastClr="000000"/>
              </a:solidFill>
              <a:latin typeface="华文黑体"/>
              <a:ea typeface="微软雅黑" panose="020B0503020204020204" pitchFamily="34" charset="-122"/>
            </a:endParaRPr>
          </a:p>
          <a:p>
            <a:pPr algn="ctr"/>
            <a:endParaRPr lang="en-US" altLang="zh-CN" sz="4000" b="1" dirty="0">
              <a:solidFill>
                <a:sysClr val="windowText" lastClr="000000"/>
              </a:solidFill>
              <a:latin typeface="华文黑体"/>
              <a:ea typeface="微软雅黑" panose="020B0503020204020204" pitchFamily="34" charset="-122"/>
            </a:endParaRPr>
          </a:p>
          <a:p>
            <a:pPr algn="ctr"/>
            <a:r>
              <a:rPr lang="zh-CN" altLang="en-US" sz="3600" b="1" dirty="0">
                <a:solidFill>
                  <a:sysClr val="windowText" lastClr="000000"/>
                </a:solidFill>
                <a:latin typeface="华文黑体"/>
                <a:ea typeface="微软雅黑" panose="020B0503020204020204" pitchFamily="34" charset="-122"/>
                <a:hlinkClick r:id="rId1"/>
              </a:rPr>
              <a:t>网址：</a:t>
            </a:r>
            <a:r>
              <a:rPr lang="en-US" altLang="zh-CN" sz="3600" b="1" dirty="0">
                <a:solidFill>
                  <a:sysClr val="windowText" lastClr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hlinkClick r:id="rId1"/>
              </a:rPr>
              <a:t>www.ciie.org</a:t>
            </a:r>
            <a:endParaRPr lang="en-US" altLang="zh-CN" sz="3600" b="1" spc="225" dirty="0">
              <a:solidFill>
                <a:sysClr val="windowText" lastClr="0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264161" y="1845190"/>
            <a:ext cx="767356" cy="727742"/>
            <a:chOff x="770583" y="1023865"/>
            <a:chExt cx="635159" cy="602369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6"/>
              <a:ext cx="596548" cy="596548"/>
              <a:chOff x="7242071" y="1820434"/>
              <a:chExt cx="688368" cy="688368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7242071" y="1820434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881202" y="1023865"/>
              <a:ext cx="524540" cy="591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45" b="1" dirty="0">
                  <a:solidFill>
                    <a:schemeClr val="bg1"/>
                  </a:solidFill>
                </a:rPr>
                <a:t>1</a:t>
              </a:r>
              <a:endParaRPr lang="zh-CN" altLang="en-US" sz="4045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33880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1852849" y="2687108"/>
            <a:ext cx="6305730" cy="91077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53" name="矩形 52"/>
          <p:cNvSpPr/>
          <p:nvPr/>
        </p:nvSpPr>
        <p:spPr>
          <a:xfrm>
            <a:off x="1852849" y="5722096"/>
            <a:ext cx="6303585" cy="85531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矩形 6"/>
          <p:cNvSpPr/>
          <p:nvPr/>
        </p:nvSpPr>
        <p:spPr>
          <a:xfrm>
            <a:off x="2224880" y="5757897"/>
            <a:ext cx="5853800" cy="684645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所有专业观众必须</a:t>
            </a:r>
            <a:r>
              <a:rPr lang="zh-CN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提前在线报名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，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因安保要求第二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届中国国际进口博览会</a:t>
            </a:r>
            <a:r>
              <a:rPr lang="zh-CN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不接受现场报名</a:t>
            </a:r>
            <a:r>
              <a:rPr lang="zh-CN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。</a:t>
            </a:r>
            <a:endParaRPr lang="zh-CN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华文黑体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852850" y="1552048"/>
            <a:ext cx="6303584" cy="91077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5" name="矩形 14"/>
          <p:cNvSpPr/>
          <p:nvPr/>
        </p:nvSpPr>
        <p:spPr>
          <a:xfrm>
            <a:off x="1915744" y="1668182"/>
            <a:ext cx="6162936" cy="684787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专业观众来源分为四类：政府机构、事业单位、社会组织、企业。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华文黑体"/>
              <a:ea typeface="微软雅黑" panose="020B0503020204020204" pitchFamily="34" charset="-122"/>
            </a:endParaRPr>
          </a:p>
        </p:txBody>
      </p:sp>
      <p:sp>
        <p:nvSpPr>
          <p:cNvPr id="35" name="星形: 五角 34"/>
          <p:cNvSpPr/>
          <p:nvPr/>
        </p:nvSpPr>
        <p:spPr>
          <a:xfrm>
            <a:off x="1919321" y="5983142"/>
            <a:ext cx="322767" cy="295180"/>
          </a:xfrm>
          <a:prstGeom prst="star5">
            <a:avLst>
              <a:gd name="adj" fmla="val 250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6" name="文本框 35"/>
          <p:cNvSpPr txBox="1"/>
          <p:nvPr/>
        </p:nvSpPr>
        <p:spPr>
          <a:xfrm>
            <a:off x="523960" y="280587"/>
            <a:ext cx="375137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专业观众报名方式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33883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8" name="组合 37"/>
          <p:cNvGrpSpPr/>
          <p:nvPr/>
        </p:nvGrpSpPr>
        <p:grpSpPr>
          <a:xfrm>
            <a:off x="824447" y="1631036"/>
            <a:ext cx="759806" cy="720203"/>
            <a:chOff x="770583" y="1016340"/>
            <a:chExt cx="643431" cy="609894"/>
          </a:xfrm>
        </p:grpSpPr>
        <p:grpSp>
          <p:nvGrpSpPr>
            <p:cNvPr id="39" name="组合 38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6"/>
              <a:ext cx="596548" cy="596548"/>
              <a:chOff x="7242071" y="1820434"/>
              <a:chExt cx="688368" cy="688368"/>
            </a:xfrm>
          </p:grpSpPr>
          <p:sp>
            <p:nvSpPr>
              <p:cNvPr id="41" name="椭圆 40"/>
              <p:cNvSpPr/>
              <p:nvPr/>
            </p:nvSpPr>
            <p:spPr>
              <a:xfrm>
                <a:off x="7242071" y="1820434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889473" y="1016340"/>
              <a:ext cx="524541" cy="599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</a:rPr>
                <a:t>1</a:t>
              </a:r>
              <a:endParaRPr lang="zh-CN" altLang="en-US" sz="4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814522" y="5526205"/>
            <a:ext cx="724292" cy="720203"/>
            <a:chOff x="770583" y="1016340"/>
            <a:chExt cx="613357" cy="609894"/>
          </a:xfrm>
        </p:grpSpPr>
        <p:grpSp>
          <p:nvGrpSpPr>
            <p:cNvPr id="44" name="组合 43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6"/>
              <a:ext cx="596548" cy="596548"/>
              <a:chOff x="7242071" y="1820434"/>
              <a:chExt cx="688368" cy="688368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7242071" y="1820434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文本框 44"/>
            <p:cNvSpPr txBox="1"/>
            <p:nvPr/>
          </p:nvSpPr>
          <p:spPr>
            <a:xfrm>
              <a:off x="859399" y="1016340"/>
              <a:ext cx="524541" cy="599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</a:rPr>
                <a:t>4</a:t>
              </a:r>
              <a:endParaRPr lang="zh-CN" altLang="en-US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1852849" y="3765937"/>
            <a:ext cx="6303585" cy="170973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/>
          </a:p>
        </p:txBody>
      </p:sp>
      <p:grpSp>
        <p:nvGrpSpPr>
          <p:cNvPr id="23" name="组合 22"/>
          <p:cNvGrpSpPr/>
          <p:nvPr/>
        </p:nvGrpSpPr>
        <p:grpSpPr>
          <a:xfrm>
            <a:off x="828216" y="2817975"/>
            <a:ext cx="759806" cy="720203"/>
            <a:chOff x="770583" y="1016340"/>
            <a:chExt cx="643431" cy="609894"/>
          </a:xfrm>
        </p:grpSpPr>
        <p:grpSp>
          <p:nvGrpSpPr>
            <p:cNvPr id="24" name="组合 23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6"/>
              <a:ext cx="596548" cy="596548"/>
              <a:chOff x="7242071" y="1820434"/>
              <a:chExt cx="688368" cy="688368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7242071" y="1820434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889473" y="1016340"/>
              <a:ext cx="524541" cy="599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</a:rPr>
                <a:t>2</a:t>
              </a:r>
              <a:endParaRPr lang="zh-CN" altLang="en-US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1941403" y="2807411"/>
            <a:ext cx="5984558" cy="684787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政府机构、事业单位、社会组织须凭借交易团或交易分团的邀请码报名，邀请码为必填项。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华文黑体"/>
              <a:ea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896137" y="3887067"/>
            <a:ext cx="6260297" cy="1608116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华文黑体"/>
                <a:ea typeface="微软雅黑" panose="020B0503020204020204" pitchFamily="34" charset="-122"/>
              </a:rPr>
              <a:t>企业可凭交易团或交易分团的邀请码报名，境内企业也可以无邀请码直接报名；在报名时未填写邀请码的企业，会根据其填报的注册地信息直接分配到相应交易团或交易分团，如通过企业信息审核，系统将自动填上相应邀请码。</a:t>
            </a:r>
            <a:endParaRPr lang="zh-CN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华文黑体"/>
              <a:ea typeface="微软雅黑" panose="020B0503020204020204" pitchFamily="34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805383" y="4159142"/>
            <a:ext cx="759806" cy="720203"/>
            <a:chOff x="770583" y="1016340"/>
            <a:chExt cx="643431" cy="609894"/>
          </a:xfrm>
        </p:grpSpPr>
        <p:grpSp>
          <p:nvGrpSpPr>
            <p:cNvPr id="31" name="组合 30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6"/>
              <a:ext cx="596548" cy="596548"/>
              <a:chOff x="7242071" y="1820434"/>
              <a:chExt cx="688368" cy="688368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7242071" y="1820434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椭圆 33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889473" y="1016340"/>
              <a:ext cx="524541" cy="599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dirty="0">
                  <a:solidFill>
                    <a:schemeClr val="bg1"/>
                  </a:solidFill>
                </a:rPr>
                <a:t>3</a:t>
              </a:r>
              <a:endParaRPr lang="zh-CN" altLang="en-US" sz="40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59366" y="0"/>
            <a:ext cx="3132634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zh-CN" altLang="en-US" sz="6600" b="1" spc="1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endParaRPr lang="en-US" altLang="zh-CN" sz="6600" b="1" spc="1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defRPr/>
            </a:pPr>
            <a:r>
              <a:rPr lang="en-US" altLang="zh-CN" sz="3600" b="1" spc="1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600" b="1" spc="1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圆角矩形 66"/>
          <p:cNvSpPr/>
          <p:nvPr/>
        </p:nvSpPr>
        <p:spPr>
          <a:xfrm>
            <a:off x="244930" y="1325477"/>
            <a:ext cx="756778" cy="62472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anchor="ctr"/>
          <a:lstStyle/>
          <a:p>
            <a:pPr algn="ctr">
              <a:defRPr/>
            </a:pP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2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6" name="圆角矩形 68"/>
          <p:cNvSpPr/>
          <p:nvPr/>
        </p:nvSpPr>
        <p:spPr>
          <a:xfrm>
            <a:off x="1458179" y="1325475"/>
            <a:ext cx="7405393" cy="64419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系统新增功能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7" name="圆角矩形 70"/>
          <p:cNvSpPr/>
          <p:nvPr/>
        </p:nvSpPr>
        <p:spPr>
          <a:xfrm>
            <a:off x="246816" y="2425820"/>
            <a:ext cx="735837" cy="630217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anchor="ctr"/>
          <a:lstStyle/>
          <a:p>
            <a:pPr algn="ctr">
              <a:defRPr/>
            </a:pP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3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8" name="圆角矩形 72"/>
          <p:cNvSpPr/>
          <p:nvPr/>
        </p:nvSpPr>
        <p:spPr>
          <a:xfrm>
            <a:off x="1458179" y="2432027"/>
            <a:ext cx="7405393" cy="63858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交易团主要工作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9" name="圆角矩形 74"/>
          <p:cNvSpPr/>
          <p:nvPr/>
        </p:nvSpPr>
        <p:spPr>
          <a:xfrm>
            <a:off x="246815" y="3539317"/>
            <a:ext cx="735837" cy="62472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anchor="ctr"/>
          <a:lstStyle/>
          <a:p>
            <a:pPr algn="ctr">
              <a:defRPr/>
            </a:pP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4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0" name="圆角矩形 76"/>
          <p:cNvSpPr/>
          <p:nvPr/>
        </p:nvSpPr>
        <p:spPr>
          <a:xfrm>
            <a:off x="1458179" y="3544340"/>
            <a:ext cx="7405393" cy="64419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交易分团相关</a:t>
            </a:r>
            <a:r>
              <a: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工作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1" name="圆角矩形 82"/>
          <p:cNvSpPr/>
          <p:nvPr/>
        </p:nvSpPr>
        <p:spPr>
          <a:xfrm>
            <a:off x="244930" y="4710923"/>
            <a:ext cx="756779" cy="60975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anchor="ctr"/>
          <a:lstStyle/>
          <a:p>
            <a:pPr algn="ctr">
              <a:defRPr/>
            </a:pP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5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2" name="圆角矩形 66"/>
          <p:cNvSpPr/>
          <p:nvPr/>
        </p:nvSpPr>
        <p:spPr>
          <a:xfrm>
            <a:off x="244930" y="245032"/>
            <a:ext cx="756778" cy="62472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anchor="ctr"/>
          <a:lstStyle/>
          <a:p>
            <a:pPr algn="ctr">
              <a:defRPr/>
            </a:pP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1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3" name="圆角矩形 68"/>
          <p:cNvSpPr/>
          <p:nvPr/>
        </p:nvSpPr>
        <p:spPr>
          <a:xfrm>
            <a:off x="1458179" y="245030"/>
            <a:ext cx="7405393" cy="64419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业务流程介绍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4" name="圆角矩形 76"/>
          <p:cNvSpPr/>
          <p:nvPr/>
        </p:nvSpPr>
        <p:spPr>
          <a:xfrm>
            <a:off x="1435299" y="4676485"/>
            <a:ext cx="7405393" cy="64419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专业观众报名要点说明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" name="圆角矩形 82"/>
          <p:cNvSpPr/>
          <p:nvPr/>
        </p:nvSpPr>
        <p:spPr>
          <a:xfrm>
            <a:off x="237520" y="5791043"/>
            <a:ext cx="756779" cy="60975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anchor="ctr"/>
          <a:lstStyle/>
          <a:p>
            <a:pPr algn="ctr">
              <a:defRPr/>
            </a:pP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6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圆角矩形 76"/>
          <p:cNvSpPr/>
          <p:nvPr/>
        </p:nvSpPr>
        <p:spPr>
          <a:xfrm>
            <a:off x="1427889" y="5756605"/>
            <a:ext cx="7405393" cy="64419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专业观众证件申办</a:t>
            </a:r>
            <a:endParaRPr lang="zh-CN" altLang="en-US" sz="4400" b="1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369" y="2853070"/>
            <a:ext cx="9143471" cy="366900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01638" y="1901361"/>
            <a:ext cx="7494315" cy="807726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</a:t>
            </a:r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信息后，可在</a:t>
            </a:r>
            <a:r>
              <a:rPr lang="en-US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</a:t>
            </a:r>
            <a:r>
              <a:rPr lang="en-US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”— “ </a:t>
            </a:r>
            <a:r>
              <a:rPr lang="zh-CN" altLang="zh-CN" sz="2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观众登录</a:t>
            </a:r>
            <a:r>
              <a:rPr lang="en-US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项下查阅相关信息</a:t>
            </a:r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及添加人员信息</a:t>
            </a:r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436430" y="4182995"/>
            <a:ext cx="1127856" cy="32587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椭圆 6"/>
          <p:cNvSpPr/>
          <p:nvPr/>
        </p:nvSpPr>
        <p:spPr>
          <a:xfrm>
            <a:off x="4460436" y="4547994"/>
            <a:ext cx="1127856" cy="32083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 11"/>
          <p:cNvSpPr/>
          <p:nvPr/>
        </p:nvSpPr>
        <p:spPr>
          <a:xfrm>
            <a:off x="886445" y="1099917"/>
            <a:ext cx="7599775" cy="807726"/>
          </a:xfrm>
          <a:prstGeom prst="rect">
            <a:avLst/>
          </a:prstGeom>
          <a:noFill/>
        </p:spPr>
        <p:txBody>
          <a:bodyPr wrap="square" lIns="68564" tIns="34282" rIns="68564" bIns="34282" rtlCol="0">
            <a:spAutoFit/>
          </a:bodyPr>
          <a:lstStyle/>
          <a:p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官网主题栏</a:t>
            </a:r>
            <a:r>
              <a:rPr lang="en-US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   </a:t>
            </a:r>
            <a:r>
              <a:rPr lang="zh-CN" altLang="zh-CN" sz="2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</a:t>
            </a:r>
            <a:r>
              <a:rPr lang="en-US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”—“   </a:t>
            </a:r>
            <a:r>
              <a:rPr lang="zh-CN" altLang="zh-CN" sz="2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参观预登记</a:t>
            </a:r>
            <a:r>
              <a:rPr lang="en-US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项下</a:t>
            </a:r>
            <a:endParaRPr lang="en-US" altLang="zh-CN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</a:t>
            </a:r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注册报名</a:t>
            </a:r>
            <a:r>
              <a:rPr lang="zh-CN" altLang="zh-CN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6020241" y="2287463"/>
            <a:ext cx="129584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5372317" y="1500896"/>
            <a:ext cx="172779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31" name="连接符: 肘形 30"/>
          <p:cNvCxnSpPr>
            <a:endCxn id="6" idx="2"/>
          </p:cNvCxnSpPr>
          <p:nvPr/>
        </p:nvCxnSpPr>
        <p:spPr>
          <a:xfrm rot="5400000">
            <a:off x="3479194" y="2452810"/>
            <a:ext cx="2850358" cy="935887"/>
          </a:xfrm>
          <a:prstGeom prst="bentConnector4">
            <a:avLst>
              <a:gd name="adj1" fmla="val 47142"/>
              <a:gd name="adj2" fmla="val 12442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sp>
        <p:nvSpPr>
          <p:cNvPr id="16" name="文本框 15"/>
          <p:cNvSpPr txBox="1"/>
          <p:nvPr/>
        </p:nvSpPr>
        <p:spPr>
          <a:xfrm>
            <a:off x="598767" y="280587"/>
            <a:ext cx="3751376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专业观众报名方式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08690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cxnSp>
        <p:nvCxnSpPr>
          <p:cNvPr id="8" name="肘形连接符 7"/>
          <p:cNvCxnSpPr/>
          <p:nvPr/>
        </p:nvCxnSpPr>
        <p:spPr>
          <a:xfrm rot="5400000">
            <a:off x="4742310" y="3124317"/>
            <a:ext cx="2420948" cy="776997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903" y="2644373"/>
            <a:ext cx="8574662" cy="4096229"/>
          </a:xfrm>
          <a:prstGeom prst="rect">
            <a:avLst/>
          </a:prstGeom>
        </p:spPr>
      </p:pic>
      <p:sp>
        <p:nvSpPr>
          <p:cNvPr id="16" name="圆角矩形 5"/>
          <p:cNvSpPr/>
          <p:nvPr/>
        </p:nvSpPr>
        <p:spPr bwMode="auto">
          <a:xfrm>
            <a:off x="924836" y="1269261"/>
            <a:ext cx="8109214" cy="951606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sp>
        <p:nvSpPr>
          <p:cNvPr id="27" name="TextBox 3"/>
          <p:cNvSpPr txBox="1"/>
          <p:nvPr/>
        </p:nvSpPr>
        <p:spPr>
          <a:xfrm>
            <a:off x="1144747" y="1328314"/>
            <a:ext cx="78893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选择“</a:t>
            </a:r>
            <a:r>
              <a:rPr lang="zh-CN" altLang="en-US" sz="2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所在地区</a:t>
            </a: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”，</a:t>
            </a:r>
            <a:r>
              <a:rPr lang="zh-CN" altLang="en-US" sz="2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单位观众分类</a:t>
            </a: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后，首次注册点击</a:t>
            </a:r>
            <a:r>
              <a:rPr lang="zh-CN" altLang="en-US" sz="2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“新用户注册”；</a:t>
            </a:r>
            <a:endParaRPr lang="en-US" altLang="zh-CN" sz="20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参加过首届进口博览会的专业观众可点击</a:t>
            </a:r>
            <a:r>
              <a:rPr lang="en-US" altLang="zh-CN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首届进博会观众</a:t>
            </a:r>
            <a:r>
              <a:rPr lang="en-US" altLang="zh-CN" sz="2000" b="1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dirty="0">
                <a:solidFill>
                  <a:srgbClr val="4144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进入。</a:t>
            </a:r>
            <a:endParaRPr lang="zh-CN" altLang="en-US" sz="2000" dirty="0">
              <a:solidFill>
                <a:srgbClr val="4144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03089" y="1484050"/>
            <a:ext cx="476094" cy="447152"/>
            <a:chOff x="770583" y="1029685"/>
            <a:chExt cx="635159" cy="596548"/>
          </a:xfrm>
        </p:grpSpPr>
        <p:grpSp>
          <p:nvGrpSpPr>
            <p:cNvPr id="9" name="组合 8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>
              <a:off x="881201" y="1038289"/>
              <a:ext cx="524541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1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5" name="直接连接符 14"/>
          <p:cNvCxnSpPr/>
          <p:nvPr/>
        </p:nvCxnSpPr>
        <p:spPr>
          <a:xfrm>
            <a:off x="1907185" y="1787364"/>
            <a:ext cx="1133246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052410" y="1782056"/>
            <a:ext cx="1796585" cy="364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sp>
        <p:nvSpPr>
          <p:cNvPr id="30" name="文本框 29"/>
          <p:cNvSpPr txBox="1"/>
          <p:nvPr/>
        </p:nvSpPr>
        <p:spPr>
          <a:xfrm>
            <a:off x="889723" y="291952"/>
            <a:ext cx="700459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专业观众填报信息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在线注册报名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049516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4" name="矩形 23"/>
          <p:cNvSpPr/>
          <p:nvPr/>
        </p:nvSpPr>
        <p:spPr>
          <a:xfrm>
            <a:off x="2862727" y="4676548"/>
            <a:ext cx="834659" cy="2879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/>
          <p:cNvCxnSpPr/>
          <p:nvPr/>
        </p:nvCxnSpPr>
        <p:spPr>
          <a:xfrm>
            <a:off x="2910320" y="1787365"/>
            <a:ext cx="0" cy="28891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6107088" y="2217218"/>
            <a:ext cx="1763788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34" name="连接符: 肘形 33"/>
          <p:cNvCxnSpPr/>
          <p:nvPr/>
        </p:nvCxnSpPr>
        <p:spPr>
          <a:xfrm rot="5400000">
            <a:off x="4656690" y="2527786"/>
            <a:ext cx="4073151" cy="2581695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肘形 35"/>
          <p:cNvCxnSpPr/>
          <p:nvPr/>
        </p:nvCxnSpPr>
        <p:spPr>
          <a:xfrm rot="5400000">
            <a:off x="3480881" y="3123304"/>
            <a:ext cx="3722455" cy="1917579"/>
          </a:xfrm>
          <a:prstGeom prst="bentConnector3">
            <a:avLst>
              <a:gd name="adj1" fmla="val 9218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3697386" y="5855208"/>
            <a:ext cx="1367835" cy="2879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5198003" y="5859259"/>
            <a:ext cx="878308" cy="2879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箭头连接符 3"/>
          <p:cNvCxnSpPr>
            <a:stCxn id="37" idx="1"/>
          </p:cNvCxnSpPr>
          <p:nvPr/>
        </p:nvCxnSpPr>
        <p:spPr>
          <a:xfrm flipH="1" flipV="1">
            <a:off x="2700107" y="5660732"/>
            <a:ext cx="997279" cy="3384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57461" y="4906628"/>
            <a:ext cx="2142644" cy="1833974"/>
          </a:xfrm>
          <a:prstGeom prst="rect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11"/>
          <p:cNvSpPr txBox="1"/>
          <p:nvPr/>
        </p:nvSpPr>
        <p:spPr>
          <a:xfrm>
            <a:off x="557462" y="5021308"/>
            <a:ext cx="2182724" cy="17539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首届进博会观众在此点击进入可带入首届注册信息，便按要求补充完善相关信息。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0180" y="3788957"/>
            <a:ext cx="5963633" cy="2609352"/>
          </a:xfrm>
          <a:prstGeom prst="rect">
            <a:avLst/>
          </a:prstGeom>
        </p:spPr>
      </p:pic>
      <p:sp>
        <p:nvSpPr>
          <p:cNvPr id="8" name="TextBox 3"/>
          <p:cNvSpPr txBox="1"/>
          <p:nvPr/>
        </p:nvSpPr>
        <p:spPr>
          <a:xfrm>
            <a:off x="783525" y="2483434"/>
            <a:ext cx="8111900" cy="134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说明：</a:t>
            </a:r>
            <a:endParaRPr lang="en-US" altLang="zh-C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统一社会信用代码：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使用统一社会信用代码作为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登录账号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注册，确保一个单位一个账户。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分团邀请码：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专业观众凭邀请码在中国国际进口博览会官网登记注册。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暂无邀请码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：新增通道，为便利广大境内民营和中小型企业报名。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973626" y="1679890"/>
            <a:ext cx="6908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选择“新用户注册”进入，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输入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“统一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社会信用代码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及邀请机构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的“邀请码”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 完成后，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点击“下一步”。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圆角矩形 5"/>
          <p:cNvSpPr/>
          <p:nvPr/>
        </p:nvSpPr>
        <p:spPr bwMode="auto">
          <a:xfrm>
            <a:off x="771602" y="1484211"/>
            <a:ext cx="7124668" cy="978642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33" name="组合 32"/>
          <p:cNvGrpSpPr/>
          <p:nvPr/>
        </p:nvGrpSpPr>
        <p:grpSpPr>
          <a:xfrm>
            <a:off x="1020847" y="1202409"/>
            <a:ext cx="5983632" cy="433341"/>
            <a:chOff x="2198051" y="808561"/>
            <a:chExt cx="2526264" cy="608493"/>
          </a:xfrm>
          <a:solidFill>
            <a:srgbClr val="0070C0"/>
          </a:solidFill>
        </p:grpSpPr>
        <p:sp>
          <p:nvSpPr>
            <p:cNvPr id="34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3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2300566" y="910002"/>
              <a:ext cx="2423749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用统一</a:t>
              </a:r>
              <a:r>
                <a:rPr lang="zh-CN" altLang="zh-CN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社会信用代码、</a:t>
              </a:r>
              <a:r>
                <a:rPr lang="zh-CN" altLang="en-US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交易团或分团</a:t>
              </a:r>
              <a:r>
                <a:rPr lang="zh-CN" altLang="zh-CN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邀请码</a:t>
              </a:r>
              <a:r>
                <a:rPr lang="zh-CN" altLang="en-US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注册</a:t>
              </a:r>
              <a:endParaRPr lang="zh-CN" altLang="en-US" sz="20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696369" y="1202409"/>
            <a:ext cx="476094" cy="447152"/>
            <a:chOff x="770583" y="1029685"/>
            <a:chExt cx="635159" cy="596548"/>
          </a:xfrm>
        </p:grpSpPr>
        <p:grpSp>
          <p:nvGrpSpPr>
            <p:cNvPr id="37" name="组合 36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39" name="椭圆 38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881201" y="1038289"/>
              <a:ext cx="524541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2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74335" y="291952"/>
            <a:ext cx="700459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专业观众填报信息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在线注册报名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4128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/>
          <p:cNvSpPr/>
          <p:nvPr/>
        </p:nvSpPr>
        <p:spPr>
          <a:xfrm>
            <a:off x="3829919" y="5876705"/>
            <a:ext cx="359957" cy="1439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3457853" y="5716240"/>
            <a:ext cx="359957" cy="1604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3181997" y="5478078"/>
            <a:ext cx="635812" cy="1604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r="4612"/>
          <a:stretch>
            <a:fillRect/>
          </a:stretch>
        </p:blipFill>
        <p:spPr>
          <a:xfrm>
            <a:off x="407742" y="3103192"/>
            <a:ext cx="4787710" cy="2409060"/>
          </a:xfrm>
          <a:prstGeom prst="rect">
            <a:avLst/>
          </a:prstGeom>
        </p:spPr>
      </p:pic>
      <p:sp>
        <p:nvSpPr>
          <p:cNvPr id="14" name="TextBox 3"/>
          <p:cNvSpPr txBox="1"/>
          <p:nvPr/>
        </p:nvSpPr>
        <p:spPr>
          <a:xfrm>
            <a:off x="1042576" y="1630809"/>
            <a:ext cx="6692871" cy="1200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、点击我是首届进博会观众进入验证页面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、有两种验证方式（账号密码、手机验证码），验证成功即可进入预登记信息填写页面，根据页面要求，进行第二届预登记信息的完善。（如果两种验证方式都不成功，须重新注册。）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5"/>
          <p:cNvSpPr/>
          <p:nvPr/>
        </p:nvSpPr>
        <p:spPr bwMode="auto">
          <a:xfrm>
            <a:off x="913031" y="1418065"/>
            <a:ext cx="7124668" cy="1578988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10" name="组合 9"/>
          <p:cNvGrpSpPr/>
          <p:nvPr/>
        </p:nvGrpSpPr>
        <p:grpSpPr>
          <a:xfrm>
            <a:off x="1095432" y="1125278"/>
            <a:ext cx="3002109" cy="47591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11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3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300567" y="908859"/>
              <a:ext cx="2357856" cy="378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首届专业观众账号验证</a:t>
              </a:r>
              <a:endParaRPr lang="zh-CN" altLang="en-US" sz="20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50570" y="1131744"/>
            <a:ext cx="476094" cy="447152"/>
            <a:chOff x="770583" y="1029685"/>
            <a:chExt cx="635159" cy="596548"/>
          </a:xfrm>
        </p:grpSpPr>
        <p:grpSp>
          <p:nvGrpSpPr>
            <p:cNvPr id="36" name="组合 3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881201" y="1038289"/>
              <a:ext cx="524541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3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623716" y="291952"/>
            <a:ext cx="700459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专业观众填报信息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在线注册报名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83509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356" y="3099296"/>
            <a:ext cx="4571737" cy="288829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7284" y="3577017"/>
            <a:ext cx="1730156" cy="3693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账号密码验证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666260" y="3577018"/>
            <a:ext cx="2069187" cy="36924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手机验证码验证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71422" y="5136357"/>
            <a:ext cx="575931" cy="2879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7391298" y="5660732"/>
            <a:ext cx="791508" cy="3253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1042576" y="1630808"/>
            <a:ext cx="6692871" cy="92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、注册完成后，如果退出页面，也可</a:t>
            </a:r>
            <a:r>
              <a:rPr lang="zh-CN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在中国国际进口博览会官网</a:t>
            </a:r>
            <a:r>
              <a:rPr lang="zh-CN" altLang="zh-CN" b="1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www.ciie.org</a:t>
            </a:r>
            <a:r>
              <a:rPr lang="zh-CN" altLang="zh-CN" b="1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”—“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观众登录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项下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登录，继续操作。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5"/>
          <p:cNvSpPr/>
          <p:nvPr/>
        </p:nvSpPr>
        <p:spPr bwMode="auto">
          <a:xfrm>
            <a:off x="913031" y="1418065"/>
            <a:ext cx="7124668" cy="1578988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10" name="组合 9"/>
          <p:cNvGrpSpPr/>
          <p:nvPr/>
        </p:nvGrpSpPr>
        <p:grpSpPr>
          <a:xfrm>
            <a:off x="1095432" y="1125278"/>
            <a:ext cx="3002109" cy="47591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11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3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300567" y="908859"/>
              <a:ext cx="2357856" cy="378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观众登录</a:t>
              </a:r>
              <a:endParaRPr lang="zh-CN" altLang="en-US" sz="20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50570" y="1131744"/>
            <a:ext cx="476094" cy="447152"/>
            <a:chOff x="770583" y="1029685"/>
            <a:chExt cx="635159" cy="596548"/>
          </a:xfrm>
        </p:grpSpPr>
        <p:grpSp>
          <p:nvGrpSpPr>
            <p:cNvPr id="36" name="组合 3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881201" y="1038289"/>
              <a:ext cx="524541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4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623716" y="291952"/>
            <a:ext cx="700459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专业观众填报信息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在线注册报名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83509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7479" y="3085547"/>
            <a:ext cx="9143471" cy="3400293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5375145" y="2277139"/>
            <a:ext cx="9358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连接符: 肘形 12"/>
          <p:cNvCxnSpPr/>
          <p:nvPr/>
        </p:nvCxnSpPr>
        <p:spPr>
          <a:xfrm rot="5400000">
            <a:off x="3791336" y="3429000"/>
            <a:ext cx="3095627" cy="79190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/>
          <p:cNvSpPr txBox="1"/>
          <p:nvPr/>
        </p:nvSpPr>
        <p:spPr>
          <a:xfrm>
            <a:off x="660191" y="1630809"/>
            <a:ext cx="3252698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登陆之后，进入进度流程图，点击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对应文字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可进入相应页面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5"/>
          <p:cNvSpPr/>
          <p:nvPr/>
        </p:nvSpPr>
        <p:spPr bwMode="auto">
          <a:xfrm>
            <a:off x="530645" y="1418064"/>
            <a:ext cx="3526227" cy="1003058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10" name="组合 9"/>
          <p:cNvGrpSpPr/>
          <p:nvPr/>
        </p:nvGrpSpPr>
        <p:grpSpPr>
          <a:xfrm>
            <a:off x="713046" y="1125278"/>
            <a:ext cx="3002109" cy="47591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11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3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300567" y="908859"/>
              <a:ext cx="2357856" cy="3784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登录页面</a:t>
              </a:r>
              <a:endParaRPr lang="zh-CN" altLang="en-US" sz="20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68184" y="1131744"/>
            <a:ext cx="476094" cy="447152"/>
            <a:chOff x="770583" y="1029685"/>
            <a:chExt cx="635159" cy="596548"/>
          </a:xfrm>
        </p:grpSpPr>
        <p:grpSp>
          <p:nvGrpSpPr>
            <p:cNvPr id="36" name="组合 3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881201" y="1038289"/>
              <a:ext cx="524541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5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41330" y="291952"/>
            <a:ext cx="700459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专业观众填报信息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在线注册报名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01123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734" y="996425"/>
            <a:ext cx="4225491" cy="5717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20817" t="13283" b="14858"/>
          <a:stretch>
            <a:fillRect/>
          </a:stretch>
        </p:blipFill>
        <p:spPr>
          <a:xfrm>
            <a:off x="5548572" y="889538"/>
            <a:ext cx="3202238" cy="5902754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923342" y="2179947"/>
            <a:ext cx="45709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输入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的单位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信息、采购意向、参观人员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信息进行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最后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确认无误，点击“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提交审核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”，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成功提交后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进入审核流程，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原始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信息不可修改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但仍然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以登陆，添加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会的个人信息。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退回修改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可再次登录账号进行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修改单位信息，然后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重新提交；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审核不通过则无法再修改。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点击“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返回修改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”，可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信息、采购意向、参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人员信息；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5"/>
          <p:cNvSpPr/>
          <p:nvPr/>
        </p:nvSpPr>
        <p:spPr bwMode="auto">
          <a:xfrm>
            <a:off x="803950" y="1955545"/>
            <a:ext cx="4713817" cy="3625715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1130506" y="1656985"/>
            <a:ext cx="2768887" cy="492369"/>
            <a:chOff x="2170609" y="1443133"/>
            <a:chExt cx="2460372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70609" y="1443133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5" y="1550736"/>
              <a:ext cx="2200458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确认并提交审核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92457" y="1691318"/>
            <a:ext cx="476094" cy="447152"/>
            <a:chOff x="770583" y="1029685"/>
            <a:chExt cx="635159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881201" y="1038289"/>
              <a:ext cx="524541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6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362221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专业观众填报信息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确认并提交审核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6144784" y="6387708"/>
            <a:ext cx="422346" cy="26987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2" name="椭圆 31"/>
          <p:cNvSpPr/>
          <p:nvPr/>
        </p:nvSpPr>
        <p:spPr>
          <a:xfrm>
            <a:off x="5635504" y="6387708"/>
            <a:ext cx="422346" cy="26987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3" name="TextBox 8"/>
          <p:cNvSpPr txBox="1"/>
          <p:nvPr/>
        </p:nvSpPr>
        <p:spPr>
          <a:xfrm>
            <a:off x="8444699" y="3837500"/>
            <a:ext cx="706397" cy="978502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zh-CN" altLang="en-US" sz="16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提交审核</a:t>
            </a:r>
            <a:endParaRPr lang="en-US" altLang="zh-CN" sz="1600" b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endParaRPr lang="zh-CN" altLang="en-US" sz="1600" b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8"/>
          <p:cNvSpPr txBox="1"/>
          <p:nvPr/>
        </p:nvSpPr>
        <p:spPr>
          <a:xfrm>
            <a:off x="8444699" y="2773108"/>
            <a:ext cx="706397" cy="978502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返回修改按钮</a:t>
            </a:r>
            <a:endParaRPr lang="zh-CN" altLang="en-US" sz="1600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连接符: 肘形 2"/>
          <p:cNvCxnSpPr>
            <a:stCxn id="32" idx="0"/>
            <a:endCxn id="34" idx="1"/>
          </p:cNvCxnSpPr>
          <p:nvPr/>
        </p:nvCxnSpPr>
        <p:spPr>
          <a:xfrm rot="5400000" flipH="1" flipV="1">
            <a:off x="5578222" y="3521231"/>
            <a:ext cx="3134933" cy="2598021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cxnSp>
        <p:nvCxnSpPr>
          <p:cNvPr id="7" name="连接符: 肘形 6"/>
          <p:cNvCxnSpPr>
            <a:stCxn id="31" idx="0"/>
            <a:endCxn id="33" idx="1"/>
          </p:cNvCxnSpPr>
          <p:nvPr/>
        </p:nvCxnSpPr>
        <p:spPr>
          <a:xfrm rot="5400000" flipH="1" flipV="1">
            <a:off x="6365056" y="4308068"/>
            <a:ext cx="2070541" cy="2088741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cxnSp>
      <p:sp>
        <p:nvSpPr>
          <p:cNvPr id="37" name="矩形 36"/>
          <p:cNvSpPr/>
          <p:nvPr/>
        </p:nvSpPr>
        <p:spPr>
          <a:xfrm>
            <a:off x="899886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4"/>
          <p:cNvSpPr txBox="1"/>
          <p:nvPr/>
        </p:nvSpPr>
        <p:spPr>
          <a:xfrm>
            <a:off x="5695028" y="3174886"/>
            <a:ext cx="49552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专业观众证件申办</a:t>
            </a:r>
            <a:endParaRPr lang="zh-CN" altLang="en-US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875494" y="4005883"/>
            <a:ext cx="803393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522004" y="1673712"/>
            <a:ext cx="3608094" cy="3492163"/>
            <a:chOff x="4613089" y="790856"/>
            <a:chExt cx="3114000" cy="3114000"/>
          </a:xfrm>
          <a:blipFill>
            <a:blip r:embed="rId1"/>
            <a:stretch>
              <a:fillRect/>
            </a:stretch>
          </a:blipFill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/>
            <a:srcRect l="32033" t="42712" r="32595" b="4196"/>
            <a:stretch>
              <a:fillRect/>
            </a:stretch>
          </p:blipFill>
          <p:spPr>
            <a:xfrm>
              <a:off x="4613089" y="790856"/>
              <a:ext cx="3112826" cy="3112826"/>
            </a:xfrm>
            <a:prstGeom prst="ellipse">
              <a:avLst/>
            </a:prstGeom>
            <a:grpFill/>
          </p:spPr>
        </p:pic>
        <p:sp>
          <p:nvSpPr>
            <p:cNvPr id="11" name="椭圆 10"/>
            <p:cNvSpPr/>
            <p:nvPr/>
          </p:nvSpPr>
          <p:spPr>
            <a:xfrm>
              <a:off x="4613089" y="790856"/>
              <a:ext cx="3114000" cy="3114000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389093" y="3849083"/>
            <a:ext cx="802693" cy="80269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5027" y="3849083"/>
            <a:ext cx="551034" cy="551034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4836450" y="2990505"/>
            <a:ext cx="858578" cy="858578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65739" y="4162683"/>
            <a:ext cx="375420" cy="375420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509463" y="1673712"/>
            <a:ext cx="3631814" cy="3492163"/>
          </a:xfrm>
          <a:prstGeom prst="ellipse">
            <a:avLst/>
          </a:prstGeom>
          <a:solidFill>
            <a:schemeClr val="accent2">
              <a:lumMod val="7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76608" y="2157757"/>
            <a:ext cx="1497526" cy="477053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b="1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en-US" altLang="zh-CN" sz="16600" b="1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5"/>
          <p:cNvSpPr/>
          <p:nvPr/>
        </p:nvSpPr>
        <p:spPr bwMode="auto">
          <a:xfrm>
            <a:off x="656769" y="1267552"/>
            <a:ext cx="7894749" cy="2683034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1045011" y="1053286"/>
            <a:ext cx="4834071" cy="492369"/>
            <a:chOff x="2198050" y="808561"/>
            <a:chExt cx="4295449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0" y="808561"/>
              <a:ext cx="4295448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6" y="910002"/>
              <a:ext cx="4192933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证件服务费收费标准</a:t>
              </a:r>
              <a:endParaRPr lang="zh-CN" altLang="en-US" sz="28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92031" y="1090025"/>
            <a:ext cx="479608" cy="447152"/>
            <a:chOff x="750658" y="1029685"/>
            <a:chExt cx="639847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750658" y="1029686"/>
              <a:ext cx="639847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</a:rPr>
                <a:t>1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45844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专业观众证件申办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收费标准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83509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0" name="矩形 39"/>
          <p:cNvSpPr/>
          <p:nvPr/>
        </p:nvSpPr>
        <p:spPr>
          <a:xfrm>
            <a:off x="4843979" y="4651275"/>
            <a:ext cx="4689860" cy="60925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免收对象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575363" y="2577836"/>
            <a:ext cx="4228110" cy="59003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交易团内所有普通观众</a:t>
            </a:r>
            <a:endParaRPr lang="zh-CN" alt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2" name="Freeform 49"/>
          <p:cNvSpPr>
            <a:spLocks noEditPoints="1"/>
          </p:cNvSpPr>
          <p:nvPr/>
        </p:nvSpPr>
        <p:spPr bwMode="auto">
          <a:xfrm>
            <a:off x="3718697" y="1845191"/>
            <a:ext cx="807688" cy="786577"/>
          </a:xfrm>
          <a:custGeom>
            <a:avLst/>
            <a:gdLst>
              <a:gd name="T0" fmla="*/ 147 w 211"/>
              <a:gd name="T1" fmla="*/ 42 h 213"/>
              <a:gd name="T2" fmla="*/ 106 w 211"/>
              <a:gd name="T3" fmla="*/ 83 h 213"/>
              <a:gd name="T4" fmla="*/ 64 w 211"/>
              <a:gd name="T5" fmla="*/ 42 h 213"/>
              <a:gd name="T6" fmla="*/ 106 w 211"/>
              <a:gd name="T7" fmla="*/ 0 h 213"/>
              <a:gd name="T8" fmla="*/ 147 w 211"/>
              <a:gd name="T9" fmla="*/ 42 h 213"/>
              <a:gd name="T10" fmla="*/ 106 w 211"/>
              <a:gd name="T11" fmla="*/ 112 h 213"/>
              <a:gd name="T12" fmla="*/ 113 w 211"/>
              <a:gd name="T13" fmla="*/ 110 h 213"/>
              <a:gd name="T14" fmla="*/ 118 w 211"/>
              <a:gd name="T15" fmla="*/ 99 h 213"/>
              <a:gd name="T16" fmla="*/ 106 w 211"/>
              <a:gd name="T17" fmla="*/ 94 h 213"/>
              <a:gd name="T18" fmla="*/ 93 w 211"/>
              <a:gd name="T19" fmla="*/ 99 h 213"/>
              <a:gd name="T20" fmla="*/ 98 w 211"/>
              <a:gd name="T21" fmla="*/ 110 h 213"/>
              <a:gd name="T22" fmla="*/ 106 w 211"/>
              <a:gd name="T23" fmla="*/ 112 h 213"/>
              <a:gd name="T24" fmla="*/ 211 w 211"/>
              <a:gd name="T25" fmla="*/ 213 h 213"/>
              <a:gd name="T26" fmla="*/ 176 w 211"/>
              <a:gd name="T27" fmla="*/ 213 h 213"/>
              <a:gd name="T28" fmla="*/ 165 w 211"/>
              <a:gd name="T29" fmla="*/ 165 h 213"/>
              <a:gd name="T30" fmla="*/ 162 w 211"/>
              <a:gd name="T31" fmla="*/ 213 h 213"/>
              <a:gd name="T32" fmla="*/ 50 w 211"/>
              <a:gd name="T33" fmla="*/ 213 h 213"/>
              <a:gd name="T34" fmla="*/ 46 w 211"/>
              <a:gd name="T35" fmla="*/ 165 h 213"/>
              <a:gd name="T36" fmla="*/ 35 w 211"/>
              <a:gd name="T37" fmla="*/ 213 h 213"/>
              <a:gd name="T38" fmla="*/ 0 w 211"/>
              <a:gd name="T39" fmla="*/ 213 h 213"/>
              <a:gd name="T40" fmla="*/ 20 w 211"/>
              <a:gd name="T41" fmla="*/ 123 h 213"/>
              <a:gd name="T42" fmla="*/ 41 w 211"/>
              <a:gd name="T43" fmla="*/ 103 h 213"/>
              <a:gd name="T44" fmla="*/ 78 w 211"/>
              <a:gd name="T45" fmla="*/ 98 h 213"/>
              <a:gd name="T46" fmla="*/ 97 w 211"/>
              <a:gd name="T47" fmla="*/ 140 h 213"/>
              <a:gd name="T48" fmla="*/ 99 w 211"/>
              <a:gd name="T49" fmla="*/ 119 h 213"/>
              <a:gd name="T50" fmla="*/ 100 w 211"/>
              <a:gd name="T51" fmla="*/ 118 h 213"/>
              <a:gd name="T52" fmla="*/ 111 w 211"/>
              <a:gd name="T53" fmla="*/ 118 h 213"/>
              <a:gd name="T54" fmla="*/ 112 w 211"/>
              <a:gd name="T55" fmla="*/ 119 h 213"/>
              <a:gd name="T56" fmla="*/ 114 w 211"/>
              <a:gd name="T57" fmla="*/ 140 h 213"/>
              <a:gd name="T58" fmla="*/ 133 w 211"/>
              <a:gd name="T59" fmla="*/ 98 h 213"/>
              <a:gd name="T60" fmla="*/ 170 w 211"/>
              <a:gd name="T61" fmla="*/ 103 h 213"/>
              <a:gd name="T62" fmla="*/ 191 w 211"/>
              <a:gd name="T63" fmla="*/ 123 h 213"/>
              <a:gd name="T64" fmla="*/ 211 w 211"/>
              <a:gd name="T65" fmla="*/ 213 h 213"/>
              <a:gd name="T66" fmla="*/ 154 w 211"/>
              <a:gd name="T67" fmla="*/ 155 h 213"/>
              <a:gd name="T68" fmla="*/ 147 w 211"/>
              <a:gd name="T69" fmla="*/ 142 h 213"/>
              <a:gd name="T70" fmla="*/ 128 w 211"/>
              <a:gd name="T71" fmla="*/ 155 h 213"/>
              <a:gd name="T72" fmla="*/ 154 w 211"/>
              <a:gd name="T73" fmla="*/ 155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11" h="213">
                <a:moveTo>
                  <a:pt x="147" y="42"/>
                </a:moveTo>
                <a:cubicBezTo>
                  <a:pt x="147" y="65"/>
                  <a:pt x="129" y="83"/>
                  <a:pt x="106" y="83"/>
                </a:cubicBezTo>
                <a:cubicBezTo>
                  <a:pt x="83" y="83"/>
                  <a:pt x="64" y="65"/>
                  <a:pt x="64" y="42"/>
                </a:cubicBezTo>
                <a:cubicBezTo>
                  <a:pt x="64" y="19"/>
                  <a:pt x="83" y="0"/>
                  <a:pt x="106" y="0"/>
                </a:cubicBezTo>
                <a:cubicBezTo>
                  <a:pt x="129" y="0"/>
                  <a:pt x="147" y="19"/>
                  <a:pt x="147" y="42"/>
                </a:cubicBezTo>
                <a:close/>
                <a:moveTo>
                  <a:pt x="106" y="112"/>
                </a:moveTo>
                <a:cubicBezTo>
                  <a:pt x="108" y="112"/>
                  <a:pt x="111" y="112"/>
                  <a:pt x="113" y="110"/>
                </a:cubicBezTo>
                <a:cubicBezTo>
                  <a:pt x="115" y="108"/>
                  <a:pt x="118" y="103"/>
                  <a:pt x="118" y="99"/>
                </a:cubicBezTo>
                <a:cubicBezTo>
                  <a:pt x="118" y="95"/>
                  <a:pt x="111" y="94"/>
                  <a:pt x="106" y="94"/>
                </a:cubicBezTo>
                <a:cubicBezTo>
                  <a:pt x="101" y="94"/>
                  <a:pt x="93" y="95"/>
                  <a:pt x="93" y="99"/>
                </a:cubicBezTo>
                <a:cubicBezTo>
                  <a:pt x="93" y="103"/>
                  <a:pt x="96" y="108"/>
                  <a:pt x="98" y="110"/>
                </a:cubicBezTo>
                <a:cubicBezTo>
                  <a:pt x="100" y="112"/>
                  <a:pt x="103" y="112"/>
                  <a:pt x="106" y="112"/>
                </a:cubicBezTo>
                <a:close/>
                <a:moveTo>
                  <a:pt x="211" y="213"/>
                </a:moveTo>
                <a:cubicBezTo>
                  <a:pt x="176" y="213"/>
                  <a:pt x="176" y="213"/>
                  <a:pt x="176" y="213"/>
                </a:cubicBezTo>
                <a:cubicBezTo>
                  <a:pt x="165" y="165"/>
                  <a:pt x="165" y="165"/>
                  <a:pt x="165" y="165"/>
                </a:cubicBezTo>
                <a:cubicBezTo>
                  <a:pt x="162" y="213"/>
                  <a:pt x="162" y="213"/>
                  <a:pt x="162" y="213"/>
                </a:cubicBezTo>
                <a:cubicBezTo>
                  <a:pt x="50" y="213"/>
                  <a:pt x="50" y="213"/>
                  <a:pt x="50" y="213"/>
                </a:cubicBezTo>
                <a:cubicBezTo>
                  <a:pt x="46" y="165"/>
                  <a:pt x="46" y="165"/>
                  <a:pt x="46" y="165"/>
                </a:cubicBezTo>
                <a:cubicBezTo>
                  <a:pt x="35" y="213"/>
                  <a:pt x="35" y="213"/>
                  <a:pt x="35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20" y="123"/>
                  <a:pt x="20" y="123"/>
                  <a:pt x="20" y="123"/>
                </a:cubicBezTo>
                <a:cubicBezTo>
                  <a:pt x="22" y="112"/>
                  <a:pt x="31" y="105"/>
                  <a:pt x="41" y="103"/>
                </a:cubicBezTo>
                <a:cubicBezTo>
                  <a:pt x="78" y="98"/>
                  <a:pt x="78" y="98"/>
                  <a:pt x="78" y="98"/>
                </a:cubicBezTo>
                <a:cubicBezTo>
                  <a:pt x="97" y="140"/>
                  <a:pt x="97" y="140"/>
                  <a:pt x="97" y="140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118"/>
                  <a:pt x="100" y="118"/>
                  <a:pt x="100" y="118"/>
                </a:cubicBezTo>
                <a:cubicBezTo>
                  <a:pt x="111" y="118"/>
                  <a:pt x="111" y="118"/>
                  <a:pt x="111" y="118"/>
                </a:cubicBezTo>
                <a:cubicBezTo>
                  <a:pt x="112" y="118"/>
                  <a:pt x="112" y="118"/>
                  <a:pt x="112" y="119"/>
                </a:cubicBezTo>
                <a:cubicBezTo>
                  <a:pt x="114" y="140"/>
                  <a:pt x="114" y="140"/>
                  <a:pt x="114" y="140"/>
                </a:cubicBezTo>
                <a:cubicBezTo>
                  <a:pt x="133" y="98"/>
                  <a:pt x="133" y="98"/>
                  <a:pt x="133" y="98"/>
                </a:cubicBezTo>
                <a:cubicBezTo>
                  <a:pt x="170" y="103"/>
                  <a:pt x="170" y="103"/>
                  <a:pt x="170" y="103"/>
                </a:cubicBezTo>
                <a:cubicBezTo>
                  <a:pt x="180" y="105"/>
                  <a:pt x="189" y="112"/>
                  <a:pt x="191" y="123"/>
                </a:cubicBezTo>
                <a:lnTo>
                  <a:pt x="211" y="213"/>
                </a:lnTo>
                <a:close/>
                <a:moveTo>
                  <a:pt x="154" y="155"/>
                </a:moveTo>
                <a:cubicBezTo>
                  <a:pt x="147" y="142"/>
                  <a:pt x="147" y="142"/>
                  <a:pt x="147" y="142"/>
                </a:cubicBezTo>
                <a:cubicBezTo>
                  <a:pt x="128" y="155"/>
                  <a:pt x="128" y="155"/>
                  <a:pt x="128" y="155"/>
                </a:cubicBezTo>
                <a:lnTo>
                  <a:pt x="154" y="155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rgbClr val="0070BB"/>
            </a:solidFill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/>
          </a:p>
        </p:txBody>
      </p:sp>
      <p:grpSp>
        <p:nvGrpSpPr>
          <p:cNvPr id="44" name="组合 43"/>
          <p:cNvGrpSpPr/>
          <p:nvPr/>
        </p:nvGrpSpPr>
        <p:grpSpPr>
          <a:xfrm>
            <a:off x="936584" y="1826955"/>
            <a:ext cx="1931127" cy="1931128"/>
            <a:chOff x="7040013" y="2095500"/>
            <a:chExt cx="3181348" cy="3181350"/>
          </a:xfrm>
        </p:grpSpPr>
        <p:sp>
          <p:nvSpPr>
            <p:cNvPr id="45" name="BackShape"/>
            <p:cNvSpPr/>
            <p:nvPr/>
          </p:nvSpPr>
          <p:spPr>
            <a:xfrm>
              <a:off x="7040013" y="2095500"/>
              <a:ext cx="3181348" cy="3181350"/>
            </a:xfrm>
            <a:prstGeom prst="donut">
              <a:avLst>
                <a:gd name="adj" fmla="val 1609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46" name="ValueShape"/>
            <p:cNvSpPr/>
            <p:nvPr/>
          </p:nvSpPr>
          <p:spPr>
            <a:xfrm>
              <a:off x="7040013" y="2095500"/>
              <a:ext cx="3181348" cy="3181350"/>
            </a:xfrm>
            <a:prstGeom prst="blockArc">
              <a:avLst>
                <a:gd name="adj1" fmla="val 16200000"/>
                <a:gd name="adj2" fmla="val 9288000"/>
                <a:gd name="adj3" fmla="val 16085"/>
              </a:avLst>
            </a:prstGeom>
            <a:gradFill>
              <a:gsLst>
                <a:gs pos="0">
                  <a:srgbClr val="37D1DC">
                    <a:alpha val="18000"/>
                  </a:srgbClr>
                </a:gs>
                <a:gs pos="100000">
                  <a:schemeClr val="accent1">
                    <a:lumMod val="75000"/>
                    <a:alpha val="69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<a:noAutofit/>
            </a:bodyPr>
            <a:lstStyle/>
            <a:p>
              <a:pPr algn="ctr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944165" y="4362172"/>
            <a:ext cx="1931127" cy="1931128"/>
            <a:chOff x="7040013" y="2095500"/>
            <a:chExt cx="3181348" cy="3181350"/>
          </a:xfrm>
        </p:grpSpPr>
        <p:sp>
          <p:nvSpPr>
            <p:cNvPr id="49" name="BackShape"/>
            <p:cNvSpPr/>
            <p:nvPr/>
          </p:nvSpPr>
          <p:spPr>
            <a:xfrm>
              <a:off x="7040013" y="2095500"/>
              <a:ext cx="3181348" cy="3181350"/>
            </a:xfrm>
            <a:prstGeom prst="donut">
              <a:avLst>
                <a:gd name="adj" fmla="val 16093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50" name="ValueShape"/>
            <p:cNvSpPr/>
            <p:nvPr/>
          </p:nvSpPr>
          <p:spPr>
            <a:xfrm>
              <a:off x="7040013" y="2095500"/>
              <a:ext cx="3181348" cy="3181350"/>
            </a:xfrm>
            <a:prstGeom prst="blockArc">
              <a:avLst>
                <a:gd name="adj1" fmla="val 16200000"/>
                <a:gd name="adj2" fmla="val 9288000"/>
                <a:gd name="adj3" fmla="val 16085"/>
              </a:avLst>
            </a:prstGeom>
            <a:gradFill>
              <a:gsLst>
                <a:gs pos="0">
                  <a:srgbClr val="37D1DC">
                    <a:alpha val="18000"/>
                  </a:srgbClr>
                </a:gs>
                <a:gs pos="100000">
                  <a:schemeClr val="accent1">
                    <a:lumMod val="75000"/>
                    <a:alpha val="69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<a:noAutofit/>
            </a:bodyPr>
            <a:lstStyle/>
            <a:p>
              <a:pPr algn="ctr"/>
            </a:p>
          </p:txBody>
        </p:sp>
      </p:grpSp>
      <p:sp>
        <p:nvSpPr>
          <p:cNvPr id="52" name="Freeform 15"/>
          <p:cNvSpPr>
            <a:spLocks noEditPoints="1"/>
          </p:cNvSpPr>
          <p:nvPr/>
        </p:nvSpPr>
        <p:spPr bwMode="auto">
          <a:xfrm>
            <a:off x="3718696" y="4516109"/>
            <a:ext cx="1030080" cy="895501"/>
          </a:xfrm>
          <a:custGeom>
            <a:avLst/>
            <a:gdLst>
              <a:gd name="T0" fmla="*/ 737 w 1149"/>
              <a:gd name="T1" fmla="*/ 427 h 983"/>
              <a:gd name="T2" fmla="*/ 640 w 1149"/>
              <a:gd name="T3" fmla="*/ 427 h 983"/>
              <a:gd name="T4" fmla="*/ 616 w 1149"/>
              <a:gd name="T5" fmla="*/ 502 h 983"/>
              <a:gd name="T6" fmla="*/ 640 w 1149"/>
              <a:gd name="T7" fmla="*/ 810 h 983"/>
              <a:gd name="T8" fmla="*/ 575 w 1149"/>
              <a:gd name="T9" fmla="*/ 921 h 983"/>
              <a:gd name="T10" fmla="*/ 514 w 1149"/>
              <a:gd name="T11" fmla="*/ 810 h 983"/>
              <a:gd name="T12" fmla="*/ 549 w 1149"/>
              <a:gd name="T13" fmla="*/ 503 h 983"/>
              <a:gd name="T14" fmla="*/ 524 w 1149"/>
              <a:gd name="T15" fmla="*/ 427 h 983"/>
              <a:gd name="T16" fmla="*/ 417 w 1149"/>
              <a:gd name="T17" fmla="*/ 427 h 983"/>
              <a:gd name="T18" fmla="*/ 417 w 1149"/>
              <a:gd name="T19" fmla="*/ 427 h 983"/>
              <a:gd name="T20" fmla="*/ 241 w 1149"/>
              <a:gd name="T21" fmla="*/ 612 h 983"/>
              <a:gd name="T22" fmla="*/ 266 w 1149"/>
              <a:gd name="T23" fmla="*/ 801 h 983"/>
              <a:gd name="T24" fmla="*/ 443 w 1149"/>
              <a:gd name="T25" fmla="*/ 983 h 983"/>
              <a:gd name="T26" fmla="*/ 711 w 1149"/>
              <a:gd name="T27" fmla="*/ 983 h 983"/>
              <a:gd name="T28" fmla="*/ 888 w 1149"/>
              <a:gd name="T29" fmla="*/ 799 h 983"/>
              <a:gd name="T30" fmla="*/ 913 w 1149"/>
              <a:gd name="T31" fmla="*/ 609 h 983"/>
              <a:gd name="T32" fmla="*/ 737 w 1149"/>
              <a:gd name="T33" fmla="*/ 427 h 983"/>
              <a:gd name="T34" fmla="*/ 218 w 1149"/>
              <a:gd name="T35" fmla="*/ 308 h 983"/>
              <a:gd name="T36" fmla="*/ 330 w 1149"/>
              <a:gd name="T37" fmla="*/ 196 h 983"/>
              <a:gd name="T38" fmla="*/ 218 w 1149"/>
              <a:gd name="T39" fmla="*/ 83 h 983"/>
              <a:gd name="T40" fmla="*/ 105 w 1149"/>
              <a:gd name="T41" fmla="*/ 196 h 983"/>
              <a:gd name="T42" fmla="*/ 218 w 1149"/>
              <a:gd name="T43" fmla="*/ 308 h 983"/>
              <a:gd name="T44" fmla="*/ 318 w 1149"/>
              <a:gd name="T45" fmla="*/ 344 h 983"/>
              <a:gd name="T46" fmla="*/ 118 w 1149"/>
              <a:gd name="T47" fmla="*/ 344 h 983"/>
              <a:gd name="T48" fmla="*/ 118 w 1149"/>
              <a:gd name="T49" fmla="*/ 343 h 983"/>
              <a:gd name="T50" fmla="*/ 7 w 1149"/>
              <a:gd name="T51" fmla="*/ 458 h 983"/>
              <a:gd name="T52" fmla="*/ 23 w 1149"/>
              <a:gd name="T53" fmla="*/ 577 h 983"/>
              <a:gd name="T54" fmla="*/ 134 w 1149"/>
              <a:gd name="T55" fmla="*/ 689 h 983"/>
              <a:gd name="T56" fmla="*/ 191 w 1149"/>
              <a:gd name="T57" fmla="*/ 689 h 983"/>
              <a:gd name="T58" fmla="*/ 180 w 1149"/>
              <a:gd name="T59" fmla="*/ 606 h 983"/>
              <a:gd name="T60" fmla="*/ 180 w 1149"/>
              <a:gd name="T61" fmla="*/ 606 h 983"/>
              <a:gd name="T62" fmla="*/ 180 w 1149"/>
              <a:gd name="T63" fmla="*/ 606 h 983"/>
              <a:gd name="T64" fmla="*/ 231 w 1149"/>
              <a:gd name="T65" fmla="*/ 449 h 983"/>
              <a:gd name="T66" fmla="*/ 308 w 1149"/>
              <a:gd name="T67" fmla="*/ 393 h 983"/>
              <a:gd name="T68" fmla="*/ 387 w 1149"/>
              <a:gd name="T69" fmla="*/ 367 h 983"/>
              <a:gd name="T70" fmla="*/ 318 w 1149"/>
              <a:gd name="T71" fmla="*/ 344 h 983"/>
              <a:gd name="T72" fmla="*/ 931 w 1149"/>
              <a:gd name="T73" fmla="*/ 308 h 983"/>
              <a:gd name="T74" fmla="*/ 1043 w 1149"/>
              <a:gd name="T75" fmla="*/ 196 h 983"/>
              <a:gd name="T76" fmla="*/ 931 w 1149"/>
              <a:gd name="T77" fmla="*/ 83 h 983"/>
              <a:gd name="T78" fmla="*/ 819 w 1149"/>
              <a:gd name="T79" fmla="*/ 196 h 983"/>
              <a:gd name="T80" fmla="*/ 931 w 1149"/>
              <a:gd name="T81" fmla="*/ 308 h 983"/>
              <a:gd name="T82" fmla="*/ 1031 w 1149"/>
              <a:gd name="T83" fmla="*/ 344 h 983"/>
              <a:gd name="T84" fmla="*/ 831 w 1149"/>
              <a:gd name="T85" fmla="*/ 344 h 983"/>
              <a:gd name="T86" fmla="*/ 831 w 1149"/>
              <a:gd name="T87" fmla="*/ 343 h 983"/>
              <a:gd name="T88" fmla="*/ 763 w 1149"/>
              <a:gd name="T89" fmla="*/ 366 h 983"/>
              <a:gd name="T90" fmla="*/ 847 w 1149"/>
              <a:gd name="T91" fmla="*/ 393 h 983"/>
              <a:gd name="T92" fmla="*/ 925 w 1149"/>
              <a:gd name="T93" fmla="*/ 450 h 983"/>
              <a:gd name="T94" fmla="*/ 974 w 1149"/>
              <a:gd name="T95" fmla="*/ 603 h 983"/>
              <a:gd name="T96" fmla="*/ 974 w 1149"/>
              <a:gd name="T97" fmla="*/ 603 h 983"/>
              <a:gd name="T98" fmla="*/ 974 w 1149"/>
              <a:gd name="T99" fmla="*/ 603 h 983"/>
              <a:gd name="T100" fmla="*/ 962 w 1149"/>
              <a:gd name="T101" fmla="*/ 689 h 983"/>
              <a:gd name="T102" fmla="*/ 1015 w 1149"/>
              <a:gd name="T103" fmla="*/ 689 h 983"/>
              <a:gd name="T104" fmla="*/ 1126 w 1149"/>
              <a:gd name="T105" fmla="*/ 575 h 983"/>
              <a:gd name="T106" fmla="*/ 1142 w 1149"/>
              <a:gd name="T107" fmla="*/ 456 h 983"/>
              <a:gd name="T108" fmla="*/ 1031 w 1149"/>
              <a:gd name="T109" fmla="*/ 344 h 983"/>
              <a:gd name="T110" fmla="*/ 756 w 1149"/>
              <a:gd name="T111" fmla="*/ 184 h 983"/>
              <a:gd name="T112" fmla="*/ 577 w 1149"/>
              <a:gd name="T113" fmla="*/ 369 h 983"/>
              <a:gd name="T114" fmla="*/ 398 w 1149"/>
              <a:gd name="T115" fmla="*/ 184 h 983"/>
              <a:gd name="T116" fmla="*/ 577 w 1149"/>
              <a:gd name="T117" fmla="*/ 0 h 983"/>
              <a:gd name="T118" fmla="*/ 756 w 1149"/>
              <a:gd name="T119" fmla="*/ 184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49" h="983">
                <a:moveTo>
                  <a:pt x="737" y="427"/>
                </a:moveTo>
                <a:lnTo>
                  <a:pt x="640" y="427"/>
                </a:lnTo>
                <a:cubicBezTo>
                  <a:pt x="641" y="437"/>
                  <a:pt x="642" y="483"/>
                  <a:pt x="616" y="502"/>
                </a:cubicBezTo>
                <a:cubicBezTo>
                  <a:pt x="616" y="502"/>
                  <a:pt x="658" y="735"/>
                  <a:pt x="640" y="810"/>
                </a:cubicBezTo>
                <a:cubicBezTo>
                  <a:pt x="633" y="842"/>
                  <a:pt x="606" y="921"/>
                  <a:pt x="575" y="921"/>
                </a:cubicBezTo>
                <a:cubicBezTo>
                  <a:pt x="544" y="920"/>
                  <a:pt x="520" y="841"/>
                  <a:pt x="514" y="810"/>
                </a:cubicBezTo>
                <a:cubicBezTo>
                  <a:pt x="499" y="735"/>
                  <a:pt x="549" y="503"/>
                  <a:pt x="549" y="503"/>
                </a:cubicBezTo>
                <a:cubicBezTo>
                  <a:pt x="541" y="500"/>
                  <a:pt x="527" y="486"/>
                  <a:pt x="524" y="427"/>
                </a:cubicBezTo>
                <a:lnTo>
                  <a:pt x="417" y="427"/>
                </a:lnTo>
                <a:lnTo>
                  <a:pt x="417" y="427"/>
                </a:lnTo>
                <a:cubicBezTo>
                  <a:pt x="320" y="427"/>
                  <a:pt x="229" y="510"/>
                  <a:pt x="241" y="612"/>
                </a:cubicBezTo>
                <a:lnTo>
                  <a:pt x="266" y="801"/>
                </a:lnTo>
                <a:cubicBezTo>
                  <a:pt x="286" y="902"/>
                  <a:pt x="345" y="983"/>
                  <a:pt x="443" y="983"/>
                </a:cubicBezTo>
                <a:lnTo>
                  <a:pt x="711" y="983"/>
                </a:lnTo>
                <a:cubicBezTo>
                  <a:pt x="809" y="983"/>
                  <a:pt x="868" y="899"/>
                  <a:pt x="888" y="799"/>
                </a:cubicBezTo>
                <a:lnTo>
                  <a:pt x="913" y="609"/>
                </a:lnTo>
                <a:cubicBezTo>
                  <a:pt x="925" y="510"/>
                  <a:pt x="834" y="427"/>
                  <a:pt x="737" y="427"/>
                </a:cubicBezTo>
                <a:close/>
                <a:moveTo>
                  <a:pt x="218" y="308"/>
                </a:moveTo>
                <a:cubicBezTo>
                  <a:pt x="280" y="308"/>
                  <a:pt x="330" y="258"/>
                  <a:pt x="330" y="196"/>
                </a:cubicBezTo>
                <a:cubicBezTo>
                  <a:pt x="330" y="134"/>
                  <a:pt x="280" y="83"/>
                  <a:pt x="218" y="83"/>
                </a:cubicBezTo>
                <a:cubicBezTo>
                  <a:pt x="156" y="83"/>
                  <a:pt x="105" y="134"/>
                  <a:pt x="105" y="196"/>
                </a:cubicBezTo>
                <a:cubicBezTo>
                  <a:pt x="105" y="258"/>
                  <a:pt x="156" y="308"/>
                  <a:pt x="218" y="308"/>
                </a:cubicBezTo>
                <a:close/>
                <a:moveTo>
                  <a:pt x="318" y="344"/>
                </a:moveTo>
                <a:lnTo>
                  <a:pt x="118" y="344"/>
                </a:lnTo>
                <a:lnTo>
                  <a:pt x="118" y="343"/>
                </a:lnTo>
                <a:cubicBezTo>
                  <a:pt x="57" y="343"/>
                  <a:pt x="0" y="395"/>
                  <a:pt x="7" y="458"/>
                </a:cubicBezTo>
                <a:lnTo>
                  <a:pt x="23" y="577"/>
                </a:lnTo>
                <a:cubicBezTo>
                  <a:pt x="35" y="639"/>
                  <a:pt x="73" y="689"/>
                  <a:pt x="134" y="689"/>
                </a:cubicBezTo>
                <a:lnTo>
                  <a:pt x="191" y="689"/>
                </a:lnTo>
                <a:lnTo>
                  <a:pt x="180" y="606"/>
                </a:lnTo>
                <a:lnTo>
                  <a:pt x="180" y="606"/>
                </a:lnTo>
                <a:lnTo>
                  <a:pt x="180" y="606"/>
                </a:lnTo>
                <a:cubicBezTo>
                  <a:pt x="173" y="549"/>
                  <a:pt x="191" y="493"/>
                  <a:pt x="231" y="449"/>
                </a:cubicBezTo>
                <a:cubicBezTo>
                  <a:pt x="252" y="425"/>
                  <a:pt x="279" y="406"/>
                  <a:pt x="308" y="393"/>
                </a:cubicBezTo>
                <a:cubicBezTo>
                  <a:pt x="333" y="379"/>
                  <a:pt x="359" y="371"/>
                  <a:pt x="387" y="367"/>
                </a:cubicBezTo>
                <a:cubicBezTo>
                  <a:pt x="367" y="352"/>
                  <a:pt x="343" y="344"/>
                  <a:pt x="318" y="344"/>
                </a:cubicBezTo>
                <a:close/>
                <a:moveTo>
                  <a:pt x="931" y="308"/>
                </a:moveTo>
                <a:cubicBezTo>
                  <a:pt x="993" y="308"/>
                  <a:pt x="1043" y="258"/>
                  <a:pt x="1043" y="196"/>
                </a:cubicBezTo>
                <a:cubicBezTo>
                  <a:pt x="1043" y="134"/>
                  <a:pt x="993" y="83"/>
                  <a:pt x="931" y="83"/>
                </a:cubicBezTo>
                <a:cubicBezTo>
                  <a:pt x="869" y="83"/>
                  <a:pt x="819" y="134"/>
                  <a:pt x="819" y="196"/>
                </a:cubicBezTo>
                <a:cubicBezTo>
                  <a:pt x="819" y="258"/>
                  <a:pt x="869" y="308"/>
                  <a:pt x="931" y="308"/>
                </a:cubicBezTo>
                <a:close/>
                <a:moveTo>
                  <a:pt x="1031" y="344"/>
                </a:moveTo>
                <a:lnTo>
                  <a:pt x="831" y="344"/>
                </a:lnTo>
                <a:lnTo>
                  <a:pt x="831" y="343"/>
                </a:lnTo>
                <a:cubicBezTo>
                  <a:pt x="806" y="343"/>
                  <a:pt x="782" y="352"/>
                  <a:pt x="763" y="366"/>
                </a:cubicBezTo>
                <a:cubicBezTo>
                  <a:pt x="792" y="370"/>
                  <a:pt x="821" y="379"/>
                  <a:pt x="847" y="393"/>
                </a:cubicBezTo>
                <a:cubicBezTo>
                  <a:pt x="877" y="406"/>
                  <a:pt x="903" y="426"/>
                  <a:pt x="925" y="450"/>
                </a:cubicBezTo>
                <a:cubicBezTo>
                  <a:pt x="963" y="494"/>
                  <a:pt x="981" y="548"/>
                  <a:pt x="974" y="603"/>
                </a:cubicBezTo>
                <a:lnTo>
                  <a:pt x="974" y="603"/>
                </a:lnTo>
                <a:lnTo>
                  <a:pt x="974" y="603"/>
                </a:lnTo>
                <a:lnTo>
                  <a:pt x="962" y="689"/>
                </a:lnTo>
                <a:lnTo>
                  <a:pt x="1015" y="689"/>
                </a:lnTo>
                <a:cubicBezTo>
                  <a:pt x="1076" y="689"/>
                  <a:pt x="1114" y="637"/>
                  <a:pt x="1126" y="575"/>
                </a:cubicBezTo>
                <a:lnTo>
                  <a:pt x="1142" y="456"/>
                </a:lnTo>
                <a:cubicBezTo>
                  <a:pt x="1149" y="395"/>
                  <a:pt x="1092" y="344"/>
                  <a:pt x="1031" y="344"/>
                </a:cubicBezTo>
                <a:close/>
                <a:moveTo>
                  <a:pt x="756" y="184"/>
                </a:moveTo>
                <a:cubicBezTo>
                  <a:pt x="756" y="286"/>
                  <a:pt x="676" y="369"/>
                  <a:pt x="577" y="369"/>
                </a:cubicBezTo>
                <a:cubicBezTo>
                  <a:pt x="478" y="369"/>
                  <a:pt x="398" y="286"/>
                  <a:pt x="398" y="184"/>
                </a:cubicBezTo>
                <a:cubicBezTo>
                  <a:pt x="398" y="82"/>
                  <a:pt x="478" y="0"/>
                  <a:pt x="577" y="0"/>
                </a:cubicBezTo>
                <a:cubicBezTo>
                  <a:pt x="676" y="0"/>
                  <a:pt x="756" y="82"/>
                  <a:pt x="756" y="184"/>
                </a:cubicBezTo>
                <a:close/>
              </a:path>
            </a:pathLst>
          </a:custGeom>
          <a:solidFill>
            <a:srgbClr val="0070BB"/>
          </a:solidFill>
          <a:ln w="9525">
            <a:solidFill>
              <a:srgbClr val="0070BB"/>
            </a:solidFill>
            <a:round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/>
          </a:p>
        </p:txBody>
      </p:sp>
      <p:sp>
        <p:nvSpPr>
          <p:cNvPr id="53" name="圆角矩形 5"/>
          <p:cNvSpPr/>
          <p:nvPr/>
        </p:nvSpPr>
        <p:spPr bwMode="auto">
          <a:xfrm>
            <a:off x="656769" y="4070094"/>
            <a:ext cx="7894749" cy="2683034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sp>
        <p:nvSpPr>
          <p:cNvPr id="54" name="矩形 53"/>
          <p:cNvSpPr/>
          <p:nvPr/>
        </p:nvSpPr>
        <p:spPr>
          <a:xfrm>
            <a:off x="4775935" y="2021098"/>
            <a:ext cx="4689860" cy="57592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收费对象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3575362" y="5411610"/>
            <a:ext cx="6162479" cy="59003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交易团内</a:t>
            </a:r>
            <a:r>
              <a:rPr lang="en-US" altLang="zh-CN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VIP</a:t>
            </a:r>
            <a:r>
              <a:rPr lang="zh-CN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、工作人员。</a:t>
            </a:r>
            <a:endParaRPr lang="zh-CN" alt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948" y="2445538"/>
            <a:ext cx="7399295" cy="4359751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858323" y="1614201"/>
            <a:ext cx="8319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交易团或分团标注人员类型并锁定提交后，应付费的团内单位将收到付款的短信通知，相关单位登录系统后选择将要付费办证人员，然后点击“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提交办证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 按钮，进行线上付款。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5"/>
          <p:cNvSpPr/>
          <p:nvPr/>
        </p:nvSpPr>
        <p:spPr bwMode="auto">
          <a:xfrm>
            <a:off x="723948" y="1378263"/>
            <a:ext cx="8469560" cy="1174283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1119826" y="1143514"/>
            <a:ext cx="2768887" cy="49236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7" y="910002"/>
              <a:ext cx="2200458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提交办证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81780" y="1180252"/>
            <a:ext cx="536665" cy="447152"/>
            <a:chOff x="770583" y="1029685"/>
            <a:chExt cx="715967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877100" y="1038289"/>
              <a:ext cx="609450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1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320658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专业观众证件申办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提交办证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858323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矩形 4"/>
          <p:cNvSpPr/>
          <p:nvPr/>
        </p:nvSpPr>
        <p:spPr>
          <a:xfrm>
            <a:off x="3338966" y="6508549"/>
            <a:ext cx="1007879" cy="2879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4"/>
          <p:cNvSpPr txBox="1"/>
          <p:nvPr/>
        </p:nvSpPr>
        <p:spPr>
          <a:xfrm>
            <a:off x="5695028" y="3174886"/>
            <a:ext cx="3762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业务流程介绍</a:t>
            </a:r>
            <a:endParaRPr lang="zh-CN" altLang="en-US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775742" y="3995927"/>
            <a:ext cx="803393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522004" y="1673712"/>
            <a:ext cx="3608094" cy="3492163"/>
            <a:chOff x="4613089" y="790856"/>
            <a:chExt cx="3114000" cy="3114000"/>
          </a:xfrm>
          <a:blipFill>
            <a:blip r:embed="rId1"/>
            <a:stretch>
              <a:fillRect/>
            </a:stretch>
          </a:blipFill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/>
            <a:srcRect l="32033" t="42712" r="32595" b="4196"/>
            <a:stretch>
              <a:fillRect/>
            </a:stretch>
          </p:blipFill>
          <p:spPr>
            <a:xfrm>
              <a:off x="4613089" y="790856"/>
              <a:ext cx="3112826" cy="3112826"/>
            </a:xfrm>
            <a:prstGeom prst="ellipse">
              <a:avLst/>
            </a:prstGeom>
            <a:grpFill/>
          </p:spPr>
        </p:pic>
        <p:sp>
          <p:nvSpPr>
            <p:cNvPr id="11" name="椭圆 10"/>
            <p:cNvSpPr/>
            <p:nvPr/>
          </p:nvSpPr>
          <p:spPr>
            <a:xfrm>
              <a:off x="4613089" y="790856"/>
              <a:ext cx="3114000" cy="3114000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389093" y="3849083"/>
            <a:ext cx="802693" cy="80269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5027" y="3849083"/>
            <a:ext cx="551034" cy="551034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4836450" y="2990505"/>
            <a:ext cx="858578" cy="858578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65739" y="4162683"/>
            <a:ext cx="375420" cy="375420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509463" y="1673712"/>
            <a:ext cx="3631814" cy="3492163"/>
          </a:xfrm>
          <a:prstGeom prst="ellipse">
            <a:avLst/>
          </a:prstGeom>
          <a:solidFill>
            <a:schemeClr val="accent2">
              <a:lumMod val="7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76608" y="2157757"/>
            <a:ext cx="1497526" cy="477053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16600" b="1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666608" y="1661147"/>
            <a:ext cx="7599169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提交办证之后，具体付款的流程为：提交订单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去付款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（付款完成后）支付完成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人员证件订单里可查看所有订单详情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5"/>
          <p:cNvSpPr/>
          <p:nvPr/>
        </p:nvSpPr>
        <p:spPr bwMode="auto">
          <a:xfrm>
            <a:off x="523765" y="1357779"/>
            <a:ext cx="7894749" cy="994409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912008" y="1143514"/>
            <a:ext cx="2768887" cy="49236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7" y="910002"/>
              <a:ext cx="2200458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证件费用支付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73962" y="1180252"/>
            <a:ext cx="536665" cy="447152"/>
            <a:chOff x="770583" y="1029685"/>
            <a:chExt cx="715968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846703" y="1029686"/>
              <a:ext cx="639848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2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2840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专业观众证件申办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线上支付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50505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箭头: 右 8"/>
          <p:cNvSpPr/>
          <p:nvPr/>
        </p:nvSpPr>
        <p:spPr>
          <a:xfrm>
            <a:off x="4234262" y="3567315"/>
            <a:ext cx="440140" cy="2216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箭头: 右 34"/>
          <p:cNvSpPr/>
          <p:nvPr/>
        </p:nvSpPr>
        <p:spPr>
          <a:xfrm rot="5400000">
            <a:off x="6137935" y="5048686"/>
            <a:ext cx="440140" cy="2216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箭头: 右 35"/>
          <p:cNvSpPr/>
          <p:nvPr/>
        </p:nvSpPr>
        <p:spPr>
          <a:xfrm rot="10800000">
            <a:off x="4225508" y="5771132"/>
            <a:ext cx="440140" cy="2216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345" y="2569473"/>
            <a:ext cx="3607063" cy="172342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257" y="2457479"/>
            <a:ext cx="3739242" cy="235232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890" y="5497554"/>
            <a:ext cx="3491308" cy="115744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03" y="4373754"/>
            <a:ext cx="3099412" cy="2432200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5" name="直接连接符 4"/>
          <p:cNvCxnSpPr/>
          <p:nvPr/>
        </p:nvCxnSpPr>
        <p:spPr>
          <a:xfrm>
            <a:off x="3491855" y="3052286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3433587" y="3704341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8099744" y="3357086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8016871" y="4053081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8052761" y="3863721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2562221" y="4884931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V="1">
            <a:off x="2600321" y="5041900"/>
            <a:ext cx="101923" cy="17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 flipV="1">
            <a:off x="2610678" y="5540527"/>
            <a:ext cx="101923" cy="17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flipV="1">
            <a:off x="2594402" y="6021399"/>
            <a:ext cx="101923" cy="17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V="1">
            <a:off x="2604762" y="6511153"/>
            <a:ext cx="101923" cy="17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3464067" y="3513841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2617462" y="6714353"/>
            <a:ext cx="101923" cy="17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5"/>
          <p:cNvSpPr/>
          <p:nvPr/>
        </p:nvSpPr>
        <p:spPr bwMode="auto">
          <a:xfrm>
            <a:off x="573642" y="2545750"/>
            <a:ext cx="7894749" cy="2683034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961885" y="2331485"/>
            <a:ext cx="2768887" cy="49236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7" y="910002"/>
              <a:ext cx="2357856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开票及退票退款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23839" y="2368223"/>
            <a:ext cx="547642" cy="447152"/>
            <a:chOff x="770583" y="1029685"/>
            <a:chExt cx="730612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861348" y="1029685"/>
              <a:ext cx="639847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2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62717" y="743417"/>
            <a:ext cx="808247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专业观众证件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线上开票及退票退款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71166" y="1330568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1" name="组合 30"/>
          <p:cNvGrpSpPr/>
          <p:nvPr/>
        </p:nvGrpSpPr>
        <p:grpSpPr>
          <a:xfrm>
            <a:off x="808092" y="2947559"/>
            <a:ext cx="1833489" cy="1851568"/>
            <a:chOff x="5687602" y="3148215"/>
            <a:chExt cx="1930390" cy="1960750"/>
          </a:xfrm>
          <a:solidFill>
            <a:srgbClr val="D34F40"/>
          </a:solidFill>
        </p:grpSpPr>
        <p:grpSp>
          <p:nvGrpSpPr>
            <p:cNvPr id="32" name="组合 31"/>
            <p:cNvGrpSpPr/>
            <p:nvPr/>
          </p:nvGrpSpPr>
          <p:grpSpPr>
            <a:xfrm>
              <a:off x="6309350" y="3759209"/>
              <a:ext cx="686895" cy="738760"/>
              <a:chOff x="6699250" y="3613150"/>
              <a:chExt cx="862013" cy="927100"/>
            </a:xfrm>
            <a:grpFill/>
          </p:grpSpPr>
          <p:sp>
            <p:nvSpPr>
              <p:cNvPr id="34" name="Freeform 5"/>
              <p:cNvSpPr>
                <a:spLocks noEditPoints="1"/>
              </p:cNvSpPr>
              <p:nvPr/>
            </p:nvSpPr>
            <p:spPr bwMode="auto">
              <a:xfrm>
                <a:off x="6880225" y="3792538"/>
                <a:ext cx="512763" cy="617537"/>
              </a:xfrm>
              <a:custGeom>
                <a:avLst/>
                <a:gdLst>
                  <a:gd name="T0" fmla="*/ 139 w 279"/>
                  <a:gd name="T1" fmla="*/ 0 h 336"/>
                  <a:gd name="T2" fmla="*/ 0 w 279"/>
                  <a:gd name="T3" fmla="*/ 139 h 336"/>
                  <a:gd name="T4" fmla="*/ 35 w 279"/>
                  <a:gd name="T5" fmla="*/ 233 h 336"/>
                  <a:gd name="T6" fmla="*/ 35 w 279"/>
                  <a:gd name="T7" fmla="*/ 233 h 336"/>
                  <a:gd name="T8" fmla="*/ 36 w 279"/>
                  <a:gd name="T9" fmla="*/ 233 h 336"/>
                  <a:gd name="T10" fmla="*/ 42 w 279"/>
                  <a:gd name="T11" fmla="*/ 240 h 336"/>
                  <a:gd name="T12" fmla="*/ 74 w 279"/>
                  <a:gd name="T13" fmla="*/ 280 h 336"/>
                  <a:gd name="T14" fmla="*/ 115 w 279"/>
                  <a:gd name="T15" fmla="*/ 336 h 336"/>
                  <a:gd name="T16" fmla="*/ 136 w 279"/>
                  <a:gd name="T17" fmla="*/ 336 h 336"/>
                  <a:gd name="T18" fmla="*/ 143 w 279"/>
                  <a:gd name="T19" fmla="*/ 336 h 336"/>
                  <a:gd name="T20" fmla="*/ 164 w 279"/>
                  <a:gd name="T21" fmla="*/ 336 h 336"/>
                  <a:gd name="T22" fmla="*/ 204 w 279"/>
                  <a:gd name="T23" fmla="*/ 280 h 336"/>
                  <a:gd name="T24" fmla="*/ 235 w 279"/>
                  <a:gd name="T25" fmla="*/ 241 h 336"/>
                  <a:gd name="T26" fmla="*/ 279 w 279"/>
                  <a:gd name="T27" fmla="*/ 139 h 336"/>
                  <a:gd name="T28" fmla="*/ 139 w 279"/>
                  <a:gd name="T29" fmla="*/ 0 h 336"/>
                  <a:gd name="T30" fmla="*/ 191 w 279"/>
                  <a:gd name="T31" fmla="*/ 202 h 336"/>
                  <a:gd name="T32" fmla="*/ 174 w 279"/>
                  <a:gd name="T33" fmla="*/ 224 h 336"/>
                  <a:gd name="T34" fmla="*/ 153 w 279"/>
                  <a:gd name="T35" fmla="*/ 256 h 336"/>
                  <a:gd name="T36" fmla="*/ 141 w 279"/>
                  <a:gd name="T37" fmla="*/ 256 h 336"/>
                  <a:gd name="T38" fmla="*/ 137 w 279"/>
                  <a:gd name="T39" fmla="*/ 256 h 336"/>
                  <a:gd name="T40" fmla="*/ 126 w 279"/>
                  <a:gd name="T41" fmla="*/ 256 h 336"/>
                  <a:gd name="T42" fmla="*/ 104 w 279"/>
                  <a:gd name="T43" fmla="*/ 224 h 336"/>
                  <a:gd name="T44" fmla="*/ 87 w 279"/>
                  <a:gd name="T45" fmla="*/ 201 h 336"/>
                  <a:gd name="T46" fmla="*/ 83 w 279"/>
                  <a:gd name="T47" fmla="*/ 197 h 336"/>
                  <a:gd name="T48" fmla="*/ 83 w 279"/>
                  <a:gd name="T49" fmla="*/ 197 h 336"/>
                  <a:gd name="T50" fmla="*/ 83 w 279"/>
                  <a:gd name="T51" fmla="*/ 197 h 336"/>
                  <a:gd name="T52" fmla="*/ 64 w 279"/>
                  <a:gd name="T53" fmla="*/ 143 h 336"/>
                  <a:gd name="T54" fmla="*/ 139 w 279"/>
                  <a:gd name="T55" fmla="*/ 63 h 336"/>
                  <a:gd name="T56" fmla="*/ 215 w 279"/>
                  <a:gd name="T57" fmla="*/ 143 h 336"/>
                  <a:gd name="T58" fmla="*/ 191 w 279"/>
                  <a:gd name="T59" fmla="*/ 202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9" h="336">
                    <a:moveTo>
                      <a:pt x="139" y="0"/>
                    </a:moveTo>
                    <a:cubicBezTo>
                      <a:pt x="62" y="0"/>
                      <a:pt x="0" y="62"/>
                      <a:pt x="0" y="139"/>
                    </a:cubicBezTo>
                    <a:cubicBezTo>
                      <a:pt x="0" y="175"/>
                      <a:pt x="13" y="208"/>
                      <a:pt x="35" y="233"/>
                    </a:cubicBezTo>
                    <a:cubicBezTo>
                      <a:pt x="35" y="233"/>
                      <a:pt x="35" y="233"/>
                      <a:pt x="35" y="233"/>
                    </a:cubicBezTo>
                    <a:cubicBezTo>
                      <a:pt x="35" y="233"/>
                      <a:pt x="35" y="233"/>
                      <a:pt x="36" y="233"/>
                    </a:cubicBezTo>
                    <a:cubicBezTo>
                      <a:pt x="38" y="235"/>
                      <a:pt x="40" y="237"/>
                      <a:pt x="42" y="240"/>
                    </a:cubicBezTo>
                    <a:cubicBezTo>
                      <a:pt x="50" y="248"/>
                      <a:pt x="65" y="264"/>
                      <a:pt x="74" y="280"/>
                    </a:cubicBezTo>
                    <a:cubicBezTo>
                      <a:pt x="89" y="303"/>
                      <a:pt x="81" y="336"/>
                      <a:pt x="115" y="336"/>
                    </a:cubicBezTo>
                    <a:cubicBezTo>
                      <a:pt x="136" y="336"/>
                      <a:pt x="136" y="336"/>
                      <a:pt x="136" y="336"/>
                    </a:cubicBezTo>
                    <a:cubicBezTo>
                      <a:pt x="143" y="336"/>
                      <a:pt x="143" y="336"/>
                      <a:pt x="143" y="336"/>
                    </a:cubicBezTo>
                    <a:cubicBezTo>
                      <a:pt x="164" y="336"/>
                      <a:pt x="164" y="336"/>
                      <a:pt x="164" y="336"/>
                    </a:cubicBezTo>
                    <a:cubicBezTo>
                      <a:pt x="197" y="336"/>
                      <a:pt x="190" y="303"/>
                      <a:pt x="204" y="280"/>
                    </a:cubicBezTo>
                    <a:cubicBezTo>
                      <a:pt x="214" y="265"/>
                      <a:pt x="227" y="250"/>
                      <a:pt x="235" y="241"/>
                    </a:cubicBezTo>
                    <a:cubicBezTo>
                      <a:pt x="262" y="215"/>
                      <a:pt x="279" y="179"/>
                      <a:pt x="279" y="139"/>
                    </a:cubicBezTo>
                    <a:cubicBezTo>
                      <a:pt x="279" y="62"/>
                      <a:pt x="216" y="0"/>
                      <a:pt x="139" y="0"/>
                    </a:cubicBezTo>
                    <a:close/>
                    <a:moveTo>
                      <a:pt x="191" y="202"/>
                    </a:moveTo>
                    <a:cubicBezTo>
                      <a:pt x="187" y="207"/>
                      <a:pt x="179" y="216"/>
                      <a:pt x="174" y="224"/>
                    </a:cubicBezTo>
                    <a:cubicBezTo>
                      <a:pt x="167" y="238"/>
                      <a:pt x="171" y="256"/>
                      <a:pt x="153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7" y="256"/>
                      <a:pt x="137" y="256"/>
                      <a:pt x="137" y="256"/>
                    </a:cubicBezTo>
                    <a:cubicBezTo>
                      <a:pt x="126" y="256"/>
                      <a:pt x="126" y="256"/>
                      <a:pt x="126" y="256"/>
                    </a:cubicBezTo>
                    <a:cubicBezTo>
                      <a:pt x="108" y="256"/>
                      <a:pt x="112" y="238"/>
                      <a:pt x="104" y="224"/>
                    </a:cubicBezTo>
                    <a:cubicBezTo>
                      <a:pt x="99" y="215"/>
                      <a:pt x="91" y="206"/>
                      <a:pt x="87" y="201"/>
                    </a:cubicBezTo>
                    <a:cubicBezTo>
                      <a:pt x="85" y="200"/>
                      <a:pt x="84" y="199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71" y="183"/>
                      <a:pt x="64" y="164"/>
                      <a:pt x="64" y="143"/>
                    </a:cubicBezTo>
                    <a:cubicBezTo>
                      <a:pt x="64" y="99"/>
                      <a:pt x="98" y="63"/>
                      <a:pt x="139" y="63"/>
                    </a:cubicBezTo>
                    <a:cubicBezTo>
                      <a:pt x="181" y="63"/>
                      <a:pt x="215" y="99"/>
                      <a:pt x="215" y="143"/>
                    </a:cubicBezTo>
                    <a:cubicBezTo>
                      <a:pt x="215" y="166"/>
                      <a:pt x="206" y="187"/>
                      <a:pt x="191" y="2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Freeform 6"/>
              <p:cNvSpPr>
                <a:spLocks noEditPoints="1"/>
              </p:cNvSpPr>
              <p:nvPr/>
            </p:nvSpPr>
            <p:spPr bwMode="auto">
              <a:xfrm>
                <a:off x="6880225" y="3792538"/>
                <a:ext cx="512763" cy="617537"/>
              </a:xfrm>
              <a:custGeom>
                <a:avLst/>
                <a:gdLst>
                  <a:gd name="T0" fmla="*/ 139 w 279"/>
                  <a:gd name="T1" fmla="*/ 0 h 336"/>
                  <a:gd name="T2" fmla="*/ 0 w 279"/>
                  <a:gd name="T3" fmla="*/ 139 h 336"/>
                  <a:gd name="T4" fmla="*/ 35 w 279"/>
                  <a:gd name="T5" fmla="*/ 233 h 336"/>
                  <a:gd name="T6" fmla="*/ 35 w 279"/>
                  <a:gd name="T7" fmla="*/ 233 h 336"/>
                  <a:gd name="T8" fmla="*/ 36 w 279"/>
                  <a:gd name="T9" fmla="*/ 233 h 336"/>
                  <a:gd name="T10" fmla="*/ 42 w 279"/>
                  <a:gd name="T11" fmla="*/ 240 h 336"/>
                  <a:gd name="T12" fmla="*/ 74 w 279"/>
                  <a:gd name="T13" fmla="*/ 280 h 336"/>
                  <a:gd name="T14" fmla="*/ 115 w 279"/>
                  <a:gd name="T15" fmla="*/ 336 h 336"/>
                  <a:gd name="T16" fmla="*/ 136 w 279"/>
                  <a:gd name="T17" fmla="*/ 336 h 336"/>
                  <a:gd name="T18" fmla="*/ 143 w 279"/>
                  <a:gd name="T19" fmla="*/ 336 h 336"/>
                  <a:gd name="T20" fmla="*/ 164 w 279"/>
                  <a:gd name="T21" fmla="*/ 336 h 336"/>
                  <a:gd name="T22" fmla="*/ 204 w 279"/>
                  <a:gd name="T23" fmla="*/ 280 h 336"/>
                  <a:gd name="T24" fmla="*/ 235 w 279"/>
                  <a:gd name="T25" fmla="*/ 241 h 336"/>
                  <a:gd name="T26" fmla="*/ 279 w 279"/>
                  <a:gd name="T27" fmla="*/ 139 h 336"/>
                  <a:gd name="T28" fmla="*/ 139 w 279"/>
                  <a:gd name="T29" fmla="*/ 0 h 336"/>
                  <a:gd name="T30" fmla="*/ 191 w 279"/>
                  <a:gd name="T31" fmla="*/ 202 h 336"/>
                  <a:gd name="T32" fmla="*/ 174 w 279"/>
                  <a:gd name="T33" fmla="*/ 224 h 336"/>
                  <a:gd name="T34" fmla="*/ 153 w 279"/>
                  <a:gd name="T35" fmla="*/ 256 h 336"/>
                  <a:gd name="T36" fmla="*/ 141 w 279"/>
                  <a:gd name="T37" fmla="*/ 256 h 336"/>
                  <a:gd name="T38" fmla="*/ 137 w 279"/>
                  <a:gd name="T39" fmla="*/ 256 h 336"/>
                  <a:gd name="T40" fmla="*/ 126 w 279"/>
                  <a:gd name="T41" fmla="*/ 256 h 336"/>
                  <a:gd name="T42" fmla="*/ 104 w 279"/>
                  <a:gd name="T43" fmla="*/ 224 h 336"/>
                  <a:gd name="T44" fmla="*/ 87 w 279"/>
                  <a:gd name="T45" fmla="*/ 201 h 336"/>
                  <a:gd name="T46" fmla="*/ 83 w 279"/>
                  <a:gd name="T47" fmla="*/ 197 h 336"/>
                  <a:gd name="T48" fmla="*/ 83 w 279"/>
                  <a:gd name="T49" fmla="*/ 197 h 336"/>
                  <a:gd name="T50" fmla="*/ 83 w 279"/>
                  <a:gd name="T51" fmla="*/ 197 h 336"/>
                  <a:gd name="T52" fmla="*/ 64 w 279"/>
                  <a:gd name="T53" fmla="*/ 143 h 336"/>
                  <a:gd name="T54" fmla="*/ 139 w 279"/>
                  <a:gd name="T55" fmla="*/ 63 h 336"/>
                  <a:gd name="T56" fmla="*/ 215 w 279"/>
                  <a:gd name="T57" fmla="*/ 143 h 336"/>
                  <a:gd name="T58" fmla="*/ 191 w 279"/>
                  <a:gd name="T59" fmla="*/ 202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9" h="336">
                    <a:moveTo>
                      <a:pt x="139" y="0"/>
                    </a:moveTo>
                    <a:cubicBezTo>
                      <a:pt x="62" y="0"/>
                      <a:pt x="0" y="62"/>
                      <a:pt x="0" y="139"/>
                    </a:cubicBezTo>
                    <a:cubicBezTo>
                      <a:pt x="0" y="175"/>
                      <a:pt x="13" y="208"/>
                      <a:pt x="35" y="233"/>
                    </a:cubicBezTo>
                    <a:cubicBezTo>
                      <a:pt x="35" y="233"/>
                      <a:pt x="35" y="233"/>
                      <a:pt x="35" y="233"/>
                    </a:cubicBezTo>
                    <a:cubicBezTo>
                      <a:pt x="35" y="233"/>
                      <a:pt x="35" y="233"/>
                      <a:pt x="36" y="233"/>
                    </a:cubicBezTo>
                    <a:cubicBezTo>
                      <a:pt x="38" y="235"/>
                      <a:pt x="40" y="237"/>
                      <a:pt x="42" y="240"/>
                    </a:cubicBezTo>
                    <a:cubicBezTo>
                      <a:pt x="50" y="248"/>
                      <a:pt x="65" y="264"/>
                      <a:pt x="74" y="280"/>
                    </a:cubicBezTo>
                    <a:cubicBezTo>
                      <a:pt x="89" y="303"/>
                      <a:pt x="81" y="336"/>
                      <a:pt x="115" y="336"/>
                    </a:cubicBezTo>
                    <a:cubicBezTo>
                      <a:pt x="136" y="336"/>
                      <a:pt x="136" y="336"/>
                      <a:pt x="136" y="336"/>
                    </a:cubicBezTo>
                    <a:cubicBezTo>
                      <a:pt x="143" y="336"/>
                      <a:pt x="143" y="336"/>
                      <a:pt x="143" y="336"/>
                    </a:cubicBezTo>
                    <a:cubicBezTo>
                      <a:pt x="164" y="336"/>
                      <a:pt x="164" y="336"/>
                      <a:pt x="164" y="336"/>
                    </a:cubicBezTo>
                    <a:cubicBezTo>
                      <a:pt x="197" y="336"/>
                      <a:pt x="190" y="303"/>
                      <a:pt x="204" y="280"/>
                    </a:cubicBezTo>
                    <a:cubicBezTo>
                      <a:pt x="214" y="265"/>
                      <a:pt x="227" y="250"/>
                      <a:pt x="235" y="241"/>
                    </a:cubicBezTo>
                    <a:cubicBezTo>
                      <a:pt x="262" y="215"/>
                      <a:pt x="279" y="179"/>
                      <a:pt x="279" y="139"/>
                    </a:cubicBezTo>
                    <a:cubicBezTo>
                      <a:pt x="279" y="62"/>
                      <a:pt x="216" y="0"/>
                      <a:pt x="139" y="0"/>
                    </a:cubicBezTo>
                    <a:close/>
                    <a:moveTo>
                      <a:pt x="191" y="202"/>
                    </a:moveTo>
                    <a:cubicBezTo>
                      <a:pt x="187" y="207"/>
                      <a:pt x="179" y="216"/>
                      <a:pt x="174" y="224"/>
                    </a:cubicBezTo>
                    <a:cubicBezTo>
                      <a:pt x="167" y="238"/>
                      <a:pt x="171" y="256"/>
                      <a:pt x="153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7" y="256"/>
                      <a:pt x="137" y="256"/>
                      <a:pt x="137" y="256"/>
                    </a:cubicBezTo>
                    <a:cubicBezTo>
                      <a:pt x="126" y="256"/>
                      <a:pt x="126" y="256"/>
                      <a:pt x="126" y="256"/>
                    </a:cubicBezTo>
                    <a:cubicBezTo>
                      <a:pt x="108" y="256"/>
                      <a:pt x="112" y="238"/>
                      <a:pt x="104" y="224"/>
                    </a:cubicBezTo>
                    <a:cubicBezTo>
                      <a:pt x="99" y="215"/>
                      <a:pt x="91" y="206"/>
                      <a:pt x="87" y="201"/>
                    </a:cubicBezTo>
                    <a:cubicBezTo>
                      <a:pt x="85" y="200"/>
                      <a:pt x="84" y="199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71" y="183"/>
                      <a:pt x="64" y="164"/>
                      <a:pt x="64" y="143"/>
                    </a:cubicBezTo>
                    <a:cubicBezTo>
                      <a:pt x="64" y="99"/>
                      <a:pt x="98" y="63"/>
                      <a:pt x="139" y="63"/>
                    </a:cubicBezTo>
                    <a:cubicBezTo>
                      <a:pt x="181" y="63"/>
                      <a:pt x="215" y="99"/>
                      <a:pt x="215" y="143"/>
                    </a:cubicBezTo>
                    <a:cubicBezTo>
                      <a:pt x="215" y="166"/>
                      <a:pt x="206" y="187"/>
                      <a:pt x="191" y="202"/>
                    </a:cubicBez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Freeform 7"/>
              <p:cNvSpPr/>
              <p:nvPr/>
            </p:nvSpPr>
            <p:spPr bwMode="auto">
              <a:xfrm>
                <a:off x="7050088" y="4413250"/>
                <a:ext cx="171450" cy="42862"/>
              </a:xfrm>
              <a:custGeom>
                <a:avLst/>
                <a:gdLst>
                  <a:gd name="T0" fmla="*/ 94 w 94"/>
                  <a:gd name="T1" fmla="*/ 12 h 23"/>
                  <a:gd name="T2" fmla="*/ 83 w 94"/>
                  <a:gd name="T3" fmla="*/ 23 h 23"/>
                  <a:gd name="T4" fmla="*/ 10 w 94"/>
                  <a:gd name="T5" fmla="*/ 23 h 23"/>
                  <a:gd name="T6" fmla="*/ 0 w 94"/>
                  <a:gd name="T7" fmla="*/ 12 h 23"/>
                  <a:gd name="T8" fmla="*/ 0 w 94"/>
                  <a:gd name="T9" fmla="*/ 11 h 23"/>
                  <a:gd name="T10" fmla="*/ 10 w 94"/>
                  <a:gd name="T11" fmla="*/ 0 h 23"/>
                  <a:gd name="T12" fmla="*/ 83 w 94"/>
                  <a:gd name="T13" fmla="*/ 0 h 23"/>
                  <a:gd name="T14" fmla="*/ 94 w 94"/>
                  <a:gd name="T15" fmla="*/ 11 h 23"/>
                  <a:gd name="T16" fmla="*/ 94 w 94"/>
                  <a:gd name="T17" fmla="*/ 1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" h="23">
                    <a:moveTo>
                      <a:pt x="94" y="12"/>
                    </a:moveTo>
                    <a:cubicBezTo>
                      <a:pt x="94" y="17"/>
                      <a:pt x="89" y="23"/>
                      <a:pt x="83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4" y="23"/>
                      <a:pt x="0" y="17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6"/>
                      <a:pt x="4" y="0"/>
                      <a:pt x="10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9" y="0"/>
                      <a:pt x="94" y="6"/>
                      <a:pt x="94" y="11"/>
                    </a:cubicBezTo>
                    <a:lnTo>
                      <a:pt x="94" y="12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Freeform 8"/>
              <p:cNvSpPr/>
              <p:nvPr/>
            </p:nvSpPr>
            <p:spPr bwMode="auto">
              <a:xfrm>
                <a:off x="7050088" y="4462463"/>
                <a:ext cx="171450" cy="36512"/>
              </a:xfrm>
              <a:custGeom>
                <a:avLst/>
                <a:gdLst>
                  <a:gd name="T0" fmla="*/ 94 w 94"/>
                  <a:gd name="T1" fmla="*/ 11 h 20"/>
                  <a:gd name="T2" fmla="*/ 83 w 94"/>
                  <a:gd name="T3" fmla="*/ 20 h 20"/>
                  <a:gd name="T4" fmla="*/ 10 w 94"/>
                  <a:gd name="T5" fmla="*/ 20 h 20"/>
                  <a:gd name="T6" fmla="*/ 0 w 94"/>
                  <a:gd name="T7" fmla="*/ 11 h 20"/>
                  <a:gd name="T8" fmla="*/ 0 w 94"/>
                  <a:gd name="T9" fmla="*/ 11 h 20"/>
                  <a:gd name="T10" fmla="*/ 10 w 94"/>
                  <a:gd name="T11" fmla="*/ 0 h 20"/>
                  <a:gd name="T12" fmla="*/ 83 w 94"/>
                  <a:gd name="T13" fmla="*/ 0 h 20"/>
                  <a:gd name="T14" fmla="*/ 94 w 94"/>
                  <a:gd name="T15" fmla="*/ 1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20">
                    <a:moveTo>
                      <a:pt x="94" y="11"/>
                    </a:moveTo>
                    <a:cubicBezTo>
                      <a:pt x="94" y="16"/>
                      <a:pt x="89" y="20"/>
                      <a:pt x="83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4" y="20"/>
                      <a:pt x="0" y="16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9" y="0"/>
                      <a:pt x="94" y="5"/>
                      <a:pt x="94" y="11"/>
                    </a:cubicBez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Oval 9"/>
              <p:cNvSpPr>
                <a:spLocks noChangeArrowheads="1"/>
              </p:cNvSpPr>
              <p:nvPr/>
            </p:nvSpPr>
            <p:spPr bwMode="auto">
              <a:xfrm>
                <a:off x="7092950" y="4468813"/>
                <a:ext cx="84138" cy="71437"/>
              </a:xfrm>
              <a:prstGeom prst="ellipse">
                <a:avLst/>
              </a:pr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3" name="Freeform 10"/>
              <p:cNvSpPr/>
              <p:nvPr/>
            </p:nvSpPr>
            <p:spPr bwMode="auto">
              <a:xfrm>
                <a:off x="7113588" y="3613150"/>
                <a:ext cx="44450" cy="146050"/>
              </a:xfrm>
              <a:custGeom>
                <a:avLst/>
                <a:gdLst>
                  <a:gd name="T0" fmla="*/ 24 w 24"/>
                  <a:gd name="T1" fmla="*/ 68 h 80"/>
                  <a:gd name="T2" fmla="*/ 12 w 24"/>
                  <a:gd name="T3" fmla="*/ 80 h 80"/>
                  <a:gd name="T4" fmla="*/ 12 w 24"/>
                  <a:gd name="T5" fmla="*/ 80 h 80"/>
                  <a:gd name="T6" fmla="*/ 0 w 24"/>
                  <a:gd name="T7" fmla="*/ 68 h 80"/>
                  <a:gd name="T8" fmla="*/ 0 w 24"/>
                  <a:gd name="T9" fmla="*/ 12 h 80"/>
                  <a:gd name="T10" fmla="*/ 12 w 24"/>
                  <a:gd name="T11" fmla="*/ 0 h 80"/>
                  <a:gd name="T12" fmla="*/ 12 w 24"/>
                  <a:gd name="T13" fmla="*/ 0 h 80"/>
                  <a:gd name="T14" fmla="*/ 24 w 24"/>
                  <a:gd name="T15" fmla="*/ 12 h 80"/>
                  <a:gd name="T16" fmla="*/ 24 w 24"/>
                  <a:gd name="T17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80">
                    <a:moveTo>
                      <a:pt x="24" y="68"/>
                    </a:moveTo>
                    <a:cubicBezTo>
                      <a:pt x="24" y="75"/>
                      <a:pt x="19" y="80"/>
                      <a:pt x="12" y="80"/>
                    </a:cubicBezTo>
                    <a:cubicBezTo>
                      <a:pt x="12" y="80"/>
                      <a:pt x="12" y="80"/>
                      <a:pt x="12" y="80"/>
                    </a:cubicBezTo>
                    <a:cubicBezTo>
                      <a:pt x="6" y="80"/>
                      <a:pt x="0" y="75"/>
                      <a:pt x="0" y="6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lnTo>
                      <a:pt x="24" y="68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6" name="Freeform 11"/>
              <p:cNvSpPr/>
              <p:nvPr/>
            </p:nvSpPr>
            <p:spPr bwMode="auto">
              <a:xfrm>
                <a:off x="7415213" y="3978275"/>
                <a:ext cx="146050" cy="44450"/>
              </a:xfrm>
              <a:custGeom>
                <a:avLst/>
                <a:gdLst>
                  <a:gd name="T0" fmla="*/ 12 w 80"/>
                  <a:gd name="T1" fmla="*/ 24 h 24"/>
                  <a:gd name="T2" fmla="*/ 0 w 80"/>
                  <a:gd name="T3" fmla="*/ 12 h 24"/>
                  <a:gd name="T4" fmla="*/ 0 w 80"/>
                  <a:gd name="T5" fmla="*/ 12 h 24"/>
                  <a:gd name="T6" fmla="*/ 12 w 80"/>
                  <a:gd name="T7" fmla="*/ 0 h 24"/>
                  <a:gd name="T8" fmla="*/ 68 w 80"/>
                  <a:gd name="T9" fmla="*/ 0 h 24"/>
                  <a:gd name="T10" fmla="*/ 80 w 80"/>
                  <a:gd name="T11" fmla="*/ 12 h 24"/>
                  <a:gd name="T12" fmla="*/ 80 w 80"/>
                  <a:gd name="T13" fmla="*/ 12 h 24"/>
                  <a:gd name="T14" fmla="*/ 68 w 80"/>
                  <a:gd name="T15" fmla="*/ 24 h 24"/>
                  <a:gd name="T16" fmla="*/ 12 w 80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24">
                    <a:moveTo>
                      <a:pt x="12" y="24"/>
                    </a:moveTo>
                    <a:cubicBezTo>
                      <a:pt x="5" y="24"/>
                      <a:pt x="0" y="19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75" y="0"/>
                      <a:pt x="80" y="6"/>
                      <a:pt x="80" y="12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9"/>
                      <a:pt x="75" y="24"/>
                      <a:pt x="68" y="24"/>
                    </a:cubicBez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Freeform 12"/>
              <p:cNvSpPr/>
              <p:nvPr/>
            </p:nvSpPr>
            <p:spPr bwMode="auto">
              <a:xfrm>
                <a:off x="6699250" y="3978275"/>
                <a:ext cx="146050" cy="44450"/>
              </a:xfrm>
              <a:custGeom>
                <a:avLst/>
                <a:gdLst>
                  <a:gd name="T0" fmla="*/ 12 w 80"/>
                  <a:gd name="T1" fmla="*/ 24 h 24"/>
                  <a:gd name="T2" fmla="*/ 0 w 80"/>
                  <a:gd name="T3" fmla="*/ 12 h 24"/>
                  <a:gd name="T4" fmla="*/ 0 w 80"/>
                  <a:gd name="T5" fmla="*/ 12 h 24"/>
                  <a:gd name="T6" fmla="*/ 12 w 80"/>
                  <a:gd name="T7" fmla="*/ 0 h 24"/>
                  <a:gd name="T8" fmla="*/ 68 w 80"/>
                  <a:gd name="T9" fmla="*/ 0 h 24"/>
                  <a:gd name="T10" fmla="*/ 80 w 80"/>
                  <a:gd name="T11" fmla="*/ 12 h 24"/>
                  <a:gd name="T12" fmla="*/ 80 w 80"/>
                  <a:gd name="T13" fmla="*/ 12 h 24"/>
                  <a:gd name="T14" fmla="*/ 68 w 80"/>
                  <a:gd name="T15" fmla="*/ 24 h 24"/>
                  <a:gd name="T16" fmla="*/ 12 w 80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24">
                    <a:moveTo>
                      <a:pt x="12" y="24"/>
                    </a:moveTo>
                    <a:cubicBezTo>
                      <a:pt x="5" y="24"/>
                      <a:pt x="0" y="19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75" y="0"/>
                      <a:pt x="80" y="6"/>
                      <a:pt x="80" y="12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9"/>
                      <a:pt x="75" y="24"/>
                      <a:pt x="68" y="24"/>
                    </a:cubicBez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8" name="Freeform 13"/>
              <p:cNvSpPr/>
              <p:nvPr/>
            </p:nvSpPr>
            <p:spPr bwMode="auto">
              <a:xfrm>
                <a:off x="6816725" y="3686175"/>
                <a:ext cx="120650" cy="120650"/>
              </a:xfrm>
              <a:custGeom>
                <a:avLst/>
                <a:gdLst>
                  <a:gd name="T0" fmla="*/ 5 w 66"/>
                  <a:gd name="T1" fmla="*/ 22 h 66"/>
                  <a:gd name="T2" fmla="*/ 5 w 66"/>
                  <a:gd name="T3" fmla="*/ 5 h 66"/>
                  <a:gd name="T4" fmla="*/ 5 w 66"/>
                  <a:gd name="T5" fmla="*/ 5 h 66"/>
                  <a:gd name="T6" fmla="*/ 22 w 66"/>
                  <a:gd name="T7" fmla="*/ 5 h 66"/>
                  <a:gd name="T8" fmla="*/ 62 w 66"/>
                  <a:gd name="T9" fmla="*/ 45 h 66"/>
                  <a:gd name="T10" fmla="*/ 62 w 66"/>
                  <a:gd name="T11" fmla="*/ 62 h 66"/>
                  <a:gd name="T12" fmla="*/ 62 w 66"/>
                  <a:gd name="T13" fmla="*/ 62 h 66"/>
                  <a:gd name="T14" fmla="*/ 45 w 66"/>
                  <a:gd name="T15" fmla="*/ 62 h 66"/>
                  <a:gd name="T16" fmla="*/ 5 w 66"/>
                  <a:gd name="T17" fmla="*/ 2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5" y="22"/>
                    </a:moveTo>
                    <a:cubicBezTo>
                      <a:pt x="0" y="17"/>
                      <a:pt x="0" y="9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9" y="0"/>
                      <a:pt x="17" y="0"/>
                      <a:pt x="22" y="5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6" y="49"/>
                      <a:pt x="66" y="57"/>
                      <a:pt x="62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57" y="66"/>
                      <a:pt x="49" y="66"/>
                      <a:pt x="45" y="62"/>
                    </a:cubicBezTo>
                    <a:lnTo>
                      <a:pt x="5" y="22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9" name="Freeform 14"/>
              <p:cNvSpPr/>
              <p:nvPr/>
            </p:nvSpPr>
            <p:spPr bwMode="auto">
              <a:xfrm>
                <a:off x="7323138" y="3686175"/>
                <a:ext cx="120650" cy="120650"/>
              </a:xfrm>
              <a:custGeom>
                <a:avLst/>
                <a:gdLst>
                  <a:gd name="T0" fmla="*/ 21 w 66"/>
                  <a:gd name="T1" fmla="*/ 62 h 66"/>
                  <a:gd name="T2" fmla="*/ 5 w 66"/>
                  <a:gd name="T3" fmla="*/ 62 h 66"/>
                  <a:gd name="T4" fmla="*/ 5 w 66"/>
                  <a:gd name="T5" fmla="*/ 62 h 66"/>
                  <a:gd name="T6" fmla="*/ 5 w 66"/>
                  <a:gd name="T7" fmla="*/ 45 h 66"/>
                  <a:gd name="T8" fmla="*/ 45 w 66"/>
                  <a:gd name="T9" fmla="*/ 5 h 66"/>
                  <a:gd name="T10" fmla="*/ 61 w 66"/>
                  <a:gd name="T11" fmla="*/ 5 h 66"/>
                  <a:gd name="T12" fmla="*/ 61 w 66"/>
                  <a:gd name="T13" fmla="*/ 5 h 66"/>
                  <a:gd name="T14" fmla="*/ 61 w 66"/>
                  <a:gd name="T15" fmla="*/ 22 h 66"/>
                  <a:gd name="T16" fmla="*/ 21 w 66"/>
                  <a:gd name="T17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1" y="62"/>
                    </a:moveTo>
                    <a:cubicBezTo>
                      <a:pt x="17" y="66"/>
                      <a:pt x="9" y="66"/>
                      <a:pt x="5" y="62"/>
                    </a:cubicBezTo>
                    <a:cubicBezTo>
                      <a:pt x="5" y="62"/>
                      <a:pt x="5" y="62"/>
                      <a:pt x="5" y="62"/>
                    </a:cubicBezTo>
                    <a:cubicBezTo>
                      <a:pt x="0" y="57"/>
                      <a:pt x="0" y="49"/>
                      <a:pt x="5" y="4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9" y="0"/>
                      <a:pt x="57" y="0"/>
                      <a:pt x="61" y="5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6" y="9"/>
                      <a:pt x="66" y="17"/>
                      <a:pt x="61" y="22"/>
                    </a:cubicBezTo>
                    <a:lnTo>
                      <a:pt x="21" y="62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0" name="Freeform 15"/>
              <p:cNvSpPr/>
              <p:nvPr/>
            </p:nvSpPr>
            <p:spPr bwMode="auto">
              <a:xfrm>
                <a:off x="6805613" y="4214813"/>
                <a:ext cx="120650" cy="120650"/>
              </a:xfrm>
              <a:custGeom>
                <a:avLst/>
                <a:gdLst>
                  <a:gd name="T0" fmla="*/ 22 w 66"/>
                  <a:gd name="T1" fmla="*/ 61 h 66"/>
                  <a:gd name="T2" fmla="*/ 5 w 66"/>
                  <a:gd name="T3" fmla="*/ 61 h 66"/>
                  <a:gd name="T4" fmla="*/ 5 w 66"/>
                  <a:gd name="T5" fmla="*/ 61 h 66"/>
                  <a:gd name="T6" fmla="*/ 5 w 66"/>
                  <a:gd name="T7" fmla="*/ 44 h 66"/>
                  <a:gd name="T8" fmla="*/ 45 w 66"/>
                  <a:gd name="T9" fmla="*/ 4 h 66"/>
                  <a:gd name="T10" fmla="*/ 62 w 66"/>
                  <a:gd name="T11" fmla="*/ 4 h 66"/>
                  <a:gd name="T12" fmla="*/ 62 w 66"/>
                  <a:gd name="T13" fmla="*/ 4 h 66"/>
                  <a:gd name="T14" fmla="*/ 62 w 66"/>
                  <a:gd name="T15" fmla="*/ 21 h 66"/>
                  <a:gd name="T16" fmla="*/ 22 w 66"/>
                  <a:gd name="T17" fmla="*/ 6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2" y="61"/>
                    </a:moveTo>
                    <a:cubicBezTo>
                      <a:pt x="17" y="66"/>
                      <a:pt x="10" y="66"/>
                      <a:pt x="5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0" y="57"/>
                      <a:pt x="0" y="49"/>
                      <a:pt x="5" y="44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50" y="0"/>
                      <a:pt x="57" y="0"/>
                      <a:pt x="62" y="4"/>
                    </a:cubicBezTo>
                    <a:cubicBezTo>
                      <a:pt x="62" y="4"/>
                      <a:pt x="62" y="4"/>
                      <a:pt x="62" y="4"/>
                    </a:cubicBezTo>
                    <a:cubicBezTo>
                      <a:pt x="66" y="9"/>
                      <a:pt x="66" y="17"/>
                      <a:pt x="62" y="21"/>
                    </a:cubicBezTo>
                    <a:lnTo>
                      <a:pt x="22" y="61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3" name="Freeform 19"/>
            <p:cNvSpPr>
              <a:spLocks noEditPoints="1"/>
            </p:cNvSpPr>
            <p:nvPr/>
          </p:nvSpPr>
          <p:spPr bwMode="auto">
            <a:xfrm>
              <a:off x="5687602" y="3148215"/>
              <a:ext cx="1930390" cy="1960750"/>
            </a:xfrm>
            <a:custGeom>
              <a:avLst/>
              <a:gdLst>
                <a:gd name="T0" fmla="*/ 430 w 1320"/>
                <a:gd name="T1" fmla="*/ 38 h 1341"/>
                <a:gd name="T2" fmla="*/ 341 w 1320"/>
                <a:gd name="T3" fmla="*/ 222 h 1341"/>
                <a:gd name="T4" fmla="*/ 246 w 1320"/>
                <a:gd name="T5" fmla="*/ 313 h 1341"/>
                <a:gd name="T6" fmla="*/ 118 w 1320"/>
                <a:gd name="T7" fmla="*/ 265 h 1341"/>
                <a:gd name="T8" fmla="*/ 146 w 1320"/>
                <a:gd name="T9" fmla="*/ 468 h 1341"/>
                <a:gd name="T10" fmla="*/ 123 w 1320"/>
                <a:gd name="T11" fmla="*/ 579 h 1341"/>
                <a:gd name="T12" fmla="*/ 0 w 1320"/>
                <a:gd name="T13" fmla="*/ 605 h 1341"/>
                <a:gd name="T14" fmla="*/ 114 w 1320"/>
                <a:gd name="T15" fmla="*/ 749 h 1341"/>
                <a:gd name="T16" fmla="*/ 141 w 1320"/>
                <a:gd name="T17" fmla="*/ 839 h 1341"/>
                <a:gd name="T18" fmla="*/ 35 w 1320"/>
                <a:gd name="T19" fmla="*/ 934 h 1341"/>
                <a:gd name="T20" fmla="*/ 224 w 1320"/>
                <a:gd name="T21" fmla="*/ 1010 h 1341"/>
                <a:gd name="T22" fmla="*/ 288 w 1320"/>
                <a:gd name="T23" fmla="*/ 1070 h 1341"/>
                <a:gd name="T24" fmla="*/ 238 w 1320"/>
                <a:gd name="T25" fmla="*/ 1198 h 1341"/>
                <a:gd name="T26" fmla="*/ 440 w 1320"/>
                <a:gd name="T27" fmla="*/ 1174 h 1341"/>
                <a:gd name="T28" fmla="*/ 525 w 1320"/>
                <a:gd name="T29" fmla="*/ 1197 h 1341"/>
                <a:gd name="T30" fmla="*/ 542 w 1320"/>
                <a:gd name="T31" fmla="*/ 1332 h 1341"/>
                <a:gd name="T32" fmla="*/ 708 w 1320"/>
                <a:gd name="T33" fmla="*/ 1213 h 1341"/>
                <a:gd name="T34" fmla="*/ 794 w 1320"/>
                <a:gd name="T35" fmla="*/ 1194 h 1341"/>
                <a:gd name="T36" fmla="*/ 874 w 1320"/>
                <a:gd name="T37" fmla="*/ 1303 h 1341"/>
                <a:gd name="T38" fmla="*/ 962 w 1320"/>
                <a:gd name="T39" fmla="*/ 1119 h 1341"/>
                <a:gd name="T40" fmla="*/ 1059 w 1320"/>
                <a:gd name="T41" fmla="*/ 1029 h 1341"/>
                <a:gd name="T42" fmla="*/ 1257 w 1320"/>
                <a:gd name="T43" fmla="*/ 961 h 1341"/>
                <a:gd name="T44" fmla="*/ 1156 w 1320"/>
                <a:gd name="T45" fmla="*/ 873 h 1341"/>
                <a:gd name="T46" fmla="*/ 1320 w 1320"/>
                <a:gd name="T47" fmla="*/ 737 h 1341"/>
                <a:gd name="T48" fmla="*/ 1189 w 1320"/>
                <a:gd name="T49" fmla="*/ 580 h 1341"/>
                <a:gd name="T50" fmla="*/ 1165 w 1320"/>
                <a:gd name="T51" fmla="*/ 494 h 1341"/>
                <a:gd name="T52" fmla="*/ 1203 w 1320"/>
                <a:gd name="T53" fmla="*/ 289 h 1341"/>
                <a:gd name="T54" fmla="*/ 1077 w 1320"/>
                <a:gd name="T55" fmla="*/ 333 h 1341"/>
                <a:gd name="T56" fmla="*/ 1066 w 1320"/>
                <a:gd name="T57" fmla="*/ 143 h 1341"/>
                <a:gd name="T58" fmla="*/ 863 w 1320"/>
                <a:gd name="T59" fmla="*/ 168 h 1341"/>
                <a:gd name="T60" fmla="*/ 779 w 1320"/>
                <a:gd name="T61" fmla="*/ 144 h 1341"/>
                <a:gd name="T62" fmla="*/ 626 w 1320"/>
                <a:gd name="T63" fmla="*/ 0 h 1341"/>
                <a:gd name="T64" fmla="*/ 595 w 1320"/>
                <a:gd name="T65" fmla="*/ 132 h 1341"/>
                <a:gd name="T66" fmla="*/ 653 w 1320"/>
                <a:gd name="T67" fmla="*/ 309 h 1341"/>
                <a:gd name="T68" fmla="*/ 653 w 1320"/>
                <a:gd name="T69" fmla="*/ 1032 h 1341"/>
                <a:gd name="T70" fmla="*/ 653 w 1320"/>
                <a:gd name="T71" fmla="*/ 309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20" h="1341">
                  <a:moveTo>
                    <a:pt x="510" y="148"/>
                  </a:moveTo>
                  <a:cubicBezTo>
                    <a:pt x="430" y="38"/>
                    <a:pt x="430" y="38"/>
                    <a:pt x="430" y="38"/>
                  </a:cubicBezTo>
                  <a:cubicBezTo>
                    <a:pt x="307" y="95"/>
                    <a:pt x="307" y="95"/>
                    <a:pt x="307" y="95"/>
                  </a:cubicBezTo>
                  <a:cubicBezTo>
                    <a:pt x="341" y="222"/>
                    <a:pt x="341" y="222"/>
                    <a:pt x="341" y="222"/>
                  </a:cubicBezTo>
                  <a:cubicBezTo>
                    <a:pt x="343" y="226"/>
                    <a:pt x="343" y="226"/>
                    <a:pt x="343" y="226"/>
                  </a:cubicBezTo>
                  <a:cubicBezTo>
                    <a:pt x="307" y="251"/>
                    <a:pt x="275" y="281"/>
                    <a:pt x="246" y="313"/>
                  </a:cubicBezTo>
                  <a:cubicBezTo>
                    <a:pt x="245" y="313"/>
                    <a:pt x="245" y="313"/>
                    <a:pt x="245" y="313"/>
                  </a:cubicBezTo>
                  <a:cubicBezTo>
                    <a:pt x="118" y="265"/>
                    <a:pt x="118" y="265"/>
                    <a:pt x="118" y="265"/>
                  </a:cubicBezTo>
                  <a:cubicBezTo>
                    <a:pt x="47" y="380"/>
                    <a:pt x="47" y="380"/>
                    <a:pt x="47" y="380"/>
                  </a:cubicBezTo>
                  <a:cubicBezTo>
                    <a:pt x="146" y="468"/>
                    <a:pt x="146" y="468"/>
                    <a:pt x="146" y="468"/>
                  </a:cubicBezTo>
                  <a:cubicBezTo>
                    <a:pt x="152" y="470"/>
                    <a:pt x="152" y="470"/>
                    <a:pt x="152" y="470"/>
                  </a:cubicBezTo>
                  <a:cubicBezTo>
                    <a:pt x="138" y="505"/>
                    <a:pt x="130" y="541"/>
                    <a:pt x="123" y="579"/>
                  </a:cubicBezTo>
                  <a:cubicBezTo>
                    <a:pt x="126" y="579"/>
                    <a:pt x="126" y="579"/>
                    <a:pt x="126" y="579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740"/>
                    <a:pt x="0" y="740"/>
                    <a:pt x="0" y="740"/>
                  </a:cubicBezTo>
                  <a:cubicBezTo>
                    <a:pt x="114" y="749"/>
                    <a:pt x="114" y="749"/>
                    <a:pt x="114" y="749"/>
                  </a:cubicBezTo>
                  <a:cubicBezTo>
                    <a:pt x="119" y="749"/>
                    <a:pt x="119" y="749"/>
                    <a:pt x="119" y="749"/>
                  </a:cubicBezTo>
                  <a:cubicBezTo>
                    <a:pt x="124" y="787"/>
                    <a:pt x="131" y="812"/>
                    <a:pt x="141" y="839"/>
                  </a:cubicBezTo>
                  <a:cubicBezTo>
                    <a:pt x="139" y="847"/>
                    <a:pt x="139" y="847"/>
                    <a:pt x="139" y="847"/>
                  </a:cubicBezTo>
                  <a:cubicBezTo>
                    <a:pt x="35" y="934"/>
                    <a:pt x="35" y="934"/>
                    <a:pt x="35" y="934"/>
                  </a:cubicBezTo>
                  <a:cubicBezTo>
                    <a:pt x="100" y="1052"/>
                    <a:pt x="100" y="1052"/>
                    <a:pt x="100" y="1052"/>
                  </a:cubicBezTo>
                  <a:cubicBezTo>
                    <a:pt x="224" y="1010"/>
                    <a:pt x="224" y="1010"/>
                    <a:pt x="224" y="1010"/>
                  </a:cubicBezTo>
                  <a:cubicBezTo>
                    <a:pt x="229" y="1008"/>
                    <a:pt x="229" y="1008"/>
                    <a:pt x="229" y="1008"/>
                  </a:cubicBezTo>
                  <a:cubicBezTo>
                    <a:pt x="247" y="1030"/>
                    <a:pt x="267" y="1051"/>
                    <a:pt x="288" y="1070"/>
                  </a:cubicBezTo>
                  <a:cubicBezTo>
                    <a:pt x="287" y="1072"/>
                    <a:pt x="287" y="1072"/>
                    <a:pt x="287" y="1072"/>
                  </a:cubicBezTo>
                  <a:cubicBezTo>
                    <a:pt x="238" y="1198"/>
                    <a:pt x="238" y="1198"/>
                    <a:pt x="238" y="1198"/>
                  </a:cubicBezTo>
                  <a:cubicBezTo>
                    <a:pt x="352" y="1271"/>
                    <a:pt x="352" y="1271"/>
                    <a:pt x="352" y="1271"/>
                  </a:cubicBezTo>
                  <a:cubicBezTo>
                    <a:pt x="440" y="1174"/>
                    <a:pt x="440" y="1174"/>
                    <a:pt x="440" y="1174"/>
                  </a:cubicBezTo>
                  <a:cubicBezTo>
                    <a:pt x="442" y="1170"/>
                    <a:pt x="442" y="1170"/>
                    <a:pt x="442" y="1170"/>
                  </a:cubicBezTo>
                  <a:cubicBezTo>
                    <a:pt x="469" y="1181"/>
                    <a:pt x="497" y="1190"/>
                    <a:pt x="525" y="1197"/>
                  </a:cubicBezTo>
                  <a:cubicBezTo>
                    <a:pt x="525" y="1198"/>
                    <a:pt x="525" y="1198"/>
                    <a:pt x="525" y="1198"/>
                  </a:cubicBezTo>
                  <a:cubicBezTo>
                    <a:pt x="542" y="1332"/>
                    <a:pt x="542" y="1332"/>
                    <a:pt x="542" y="1332"/>
                  </a:cubicBezTo>
                  <a:cubicBezTo>
                    <a:pt x="677" y="1341"/>
                    <a:pt x="677" y="1341"/>
                    <a:pt x="677" y="1341"/>
                  </a:cubicBezTo>
                  <a:cubicBezTo>
                    <a:pt x="708" y="1213"/>
                    <a:pt x="708" y="1213"/>
                    <a:pt x="708" y="1213"/>
                  </a:cubicBezTo>
                  <a:cubicBezTo>
                    <a:pt x="708" y="1210"/>
                    <a:pt x="708" y="1210"/>
                    <a:pt x="708" y="1210"/>
                  </a:cubicBezTo>
                  <a:cubicBezTo>
                    <a:pt x="738" y="1207"/>
                    <a:pt x="766" y="1201"/>
                    <a:pt x="794" y="1194"/>
                  </a:cubicBezTo>
                  <a:cubicBezTo>
                    <a:pt x="794" y="1194"/>
                    <a:pt x="794" y="1194"/>
                    <a:pt x="794" y="1194"/>
                  </a:cubicBezTo>
                  <a:cubicBezTo>
                    <a:pt x="874" y="1303"/>
                    <a:pt x="874" y="1303"/>
                    <a:pt x="874" y="1303"/>
                  </a:cubicBezTo>
                  <a:cubicBezTo>
                    <a:pt x="996" y="1246"/>
                    <a:pt x="996" y="1246"/>
                    <a:pt x="996" y="1246"/>
                  </a:cubicBezTo>
                  <a:cubicBezTo>
                    <a:pt x="962" y="1119"/>
                    <a:pt x="962" y="1119"/>
                    <a:pt x="962" y="1119"/>
                  </a:cubicBezTo>
                  <a:cubicBezTo>
                    <a:pt x="961" y="1117"/>
                    <a:pt x="961" y="1117"/>
                    <a:pt x="961" y="1117"/>
                  </a:cubicBezTo>
                  <a:cubicBezTo>
                    <a:pt x="997" y="1092"/>
                    <a:pt x="1030" y="1062"/>
                    <a:pt x="1059" y="1029"/>
                  </a:cubicBezTo>
                  <a:cubicBezTo>
                    <a:pt x="1186" y="1076"/>
                    <a:pt x="1186" y="1076"/>
                    <a:pt x="1186" y="1076"/>
                  </a:cubicBezTo>
                  <a:cubicBezTo>
                    <a:pt x="1257" y="961"/>
                    <a:pt x="1257" y="961"/>
                    <a:pt x="1257" y="961"/>
                  </a:cubicBezTo>
                  <a:cubicBezTo>
                    <a:pt x="1158" y="874"/>
                    <a:pt x="1158" y="874"/>
                    <a:pt x="1158" y="874"/>
                  </a:cubicBezTo>
                  <a:cubicBezTo>
                    <a:pt x="1156" y="873"/>
                    <a:pt x="1156" y="873"/>
                    <a:pt x="1156" y="873"/>
                  </a:cubicBezTo>
                  <a:cubicBezTo>
                    <a:pt x="1170" y="838"/>
                    <a:pt x="1181" y="801"/>
                    <a:pt x="1187" y="763"/>
                  </a:cubicBezTo>
                  <a:cubicBezTo>
                    <a:pt x="1320" y="737"/>
                    <a:pt x="1320" y="737"/>
                    <a:pt x="1320" y="737"/>
                  </a:cubicBezTo>
                  <a:cubicBezTo>
                    <a:pt x="1320" y="601"/>
                    <a:pt x="1320" y="601"/>
                    <a:pt x="1320" y="601"/>
                  </a:cubicBezTo>
                  <a:cubicBezTo>
                    <a:pt x="1189" y="580"/>
                    <a:pt x="1189" y="580"/>
                    <a:pt x="1189" y="580"/>
                  </a:cubicBezTo>
                  <a:cubicBezTo>
                    <a:pt x="1187" y="580"/>
                    <a:pt x="1187" y="580"/>
                    <a:pt x="1187" y="580"/>
                  </a:cubicBezTo>
                  <a:cubicBezTo>
                    <a:pt x="1182" y="541"/>
                    <a:pt x="1175" y="522"/>
                    <a:pt x="1165" y="494"/>
                  </a:cubicBezTo>
                  <a:cubicBezTo>
                    <a:pt x="1268" y="408"/>
                    <a:pt x="1268" y="408"/>
                    <a:pt x="1268" y="408"/>
                  </a:cubicBezTo>
                  <a:cubicBezTo>
                    <a:pt x="1203" y="289"/>
                    <a:pt x="1203" y="289"/>
                    <a:pt x="1203" y="289"/>
                  </a:cubicBezTo>
                  <a:cubicBezTo>
                    <a:pt x="1079" y="332"/>
                    <a:pt x="1079" y="332"/>
                    <a:pt x="1079" y="332"/>
                  </a:cubicBezTo>
                  <a:cubicBezTo>
                    <a:pt x="1077" y="333"/>
                    <a:pt x="1077" y="333"/>
                    <a:pt x="1077" y="333"/>
                  </a:cubicBezTo>
                  <a:cubicBezTo>
                    <a:pt x="1059" y="310"/>
                    <a:pt x="1038" y="289"/>
                    <a:pt x="1017" y="269"/>
                  </a:cubicBezTo>
                  <a:cubicBezTo>
                    <a:pt x="1066" y="143"/>
                    <a:pt x="1066" y="143"/>
                    <a:pt x="1066" y="143"/>
                  </a:cubicBezTo>
                  <a:cubicBezTo>
                    <a:pt x="952" y="71"/>
                    <a:pt x="952" y="71"/>
                    <a:pt x="952" y="71"/>
                  </a:cubicBezTo>
                  <a:cubicBezTo>
                    <a:pt x="863" y="168"/>
                    <a:pt x="863" y="168"/>
                    <a:pt x="863" y="168"/>
                  </a:cubicBezTo>
                  <a:cubicBezTo>
                    <a:pt x="862" y="170"/>
                    <a:pt x="862" y="170"/>
                    <a:pt x="862" y="170"/>
                  </a:cubicBezTo>
                  <a:cubicBezTo>
                    <a:pt x="835" y="159"/>
                    <a:pt x="807" y="150"/>
                    <a:pt x="779" y="144"/>
                  </a:cubicBezTo>
                  <a:cubicBezTo>
                    <a:pt x="761" y="9"/>
                    <a:pt x="761" y="9"/>
                    <a:pt x="761" y="9"/>
                  </a:cubicBezTo>
                  <a:cubicBezTo>
                    <a:pt x="626" y="0"/>
                    <a:pt x="626" y="0"/>
                    <a:pt x="626" y="0"/>
                  </a:cubicBezTo>
                  <a:cubicBezTo>
                    <a:pt x="595" y="128"/>
                    <a:pt x="595" y="128"/>
                    <a:pt x="595" y="128"/>
                  </a:cubicBezTo>
                  <a:cubicBezTo>
                    <a:pt x="595" y="132"/>
                    <a:pt x="595" y="132"/>
                    <a:pt x="595" y="132"/>
                  </a:cubicBezTo>
                  <a:cubicBezTo>
                    <a:pt x="566" y="135"/>
                    <a:pt x="537" y="141"/>
                    <a:pt x="510" y="148"/>
                  </a:cubicBezTo>
                  <a:close/>
                  <a:moveTo>
                    <a:pt x="653" y="309"/>
                  </a:moveTo>
                  <a:cubicBezTo>
                    <a:pt x="853" y="309"/>
                    <a:pt x="1015" y="471"/>
                    <a:pt x="1014" y="671"/>
                  </a:cubicBezTo>
                  <a:cubicBezTo>
                    <a:pt x="1014" y="870"/>
                    <a:pt x="853" y="1032"/>
                    <a:pt x="653" y="1032"/>
                  </a:cubicBezTo>
                  <a:cubicBezTo>
                    <a:pt x="453" y="1032"/>
                    <a:pt x="292" y="870"/>
                    <a:pt x="292" y="670"/>
                  </a:cubicBezTo>
                  <a:cubicBezTo>
                    <a:pt x="292" y="471"/>
                    <a:pt x="454" y="309"/>
                    <a:pt x="653" y="309"/>
                  </a:cubicBezTo>
                  <a:close/>
                </a:path>
              </a:pathLst>
            </a:custGeom>
            <a:solidFill>
              <a:srgbClr val="68A7E6"/>
            </a:solidFill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1" name="矩形 60"/>
          <p:cNvSpPr/>
          <p:nvPr/>
        </p:nvSpPr>
        <p:spPr>
          <a:xfrm>
            <a:off x="3212755" y="3465110"/>
            <a:ext cx="6162479" cy="13385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填写单位提交开票相关信息后开具电子发票</a:t>
            </a:r>
            <a:endParaRPr lang="en-US" altLang="zh-CN" b="1" dirty="0">
              <a:solidFill>
                <a:schemeClr val="tx1">
                  <a:lumMod val="50000"/>
                  <a:lumOff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如遇人员审核不通过后，系统发出提示，单位可在</a:t>
            </a:r>
            <a:endParaRPr lang="en-US" altLang="zh-CN" b="1" dirty="0">
              <a:solidFill>
                <a:schemeClr val="tx1">
                  <a:lumMod val="50000"/>
                  <a:lumOff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线申请退票退款。</a:t>
            </a:r>
            <a:endParaRPr lang="zh-CN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2995778" y="3601692"/>
            <a:ext cx="233333" cy="23333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/>
          <p:cNvSpPr/>
          <p:nvPr/>
        </p:nvSpPr>
        <p:spPr>
          <a:xfrm>
            <a:off x="2988295" y="4023682"/>
            <a:ext cx="233333" cy="23333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294" y="2336621"/>
            <a:ext cx="4869581" cy="2676189"/>
          </a:xfrm>
          <a:prstGeom prst="rect">
            <a:avLst/>
          </a:prstGeom>
        </p:spPr>
      </p:pic>
      <p:sp>
        <p:nvSpPr>
          <p:cNvPr id="26" name="圆角矩形 5"/>
          <p:cNvSpPr/>
          <p:nvPr/>
        </p:nvSpPr>
        <p:spPr bwMode="auto">
          <a:xfrm>
            <a:off x="565329" y="1357779"/>
            <a:ext cx="7894749" cy="994409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953572" y="1143514"/>
            <a:ext cx="2768887" cy="49236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7" y="910002"/>
              <a:ext cx="2200458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线上开票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5526" y="1180252"/>
            <a:ext cx="536665" cy="447152"/>
            <a:chOff x="770583" y="1029685"/>
            <a:chExt cx="715968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846703" y="1029686"/>
              <a:ext cx="639848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1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54404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专业观众证件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线上开票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92069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矩形 4"/>
          <p:cNvSpPr/>
          <p:nvPr/>
        </p:nvSpPr>
        <p:spPr>
          <a:xfrm>
            <a:off x="594295" y="1630957"/>
            <a:ext cx="7781276" cy="70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订单生成之后，开票的流程为：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点击开票按钮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确认开票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填写具体信息、确认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95740" y="3674715"/>
            <a:ext cx="262135" cy="47419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059852" y="5156791"/>
            <a:ext cx="1181259" cy="3692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点击开票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058" y="2625366"/>
            <a:ext cx="3187176" cy="165091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749" y="4941011"/>
            <a:ext cx="3187177" cy="1427671"/>
          </a:xfrm>
          <a:prstGeom prst="rect">
            <a:avLst/>
          </a:prstGeom>
        </p:spPr>
      </p:pic>
      <p:sp>
        <p:nvSpPr>
          <p:cNvPr id="31" name="箭头: 右 30"/>
          <p:cNvSpPr/>
          <p:nvPr/>
        </p:nvSpPr>
        <p:spPr>
          <a:xfrm>
            <a:off x="5347504" y="3429000"/>
            <a:ext cx="440140" cy="2216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箭头: 右 31"/>
          <p:cNvSpPr/>
          <p:nvPr/>
        </p:nvSpPr>
        <p:spPr>
          <a:xfrm rot="5400000">
            <a:off x="7184545" y="4546129"/>
            <a:ext cx="440140" cy="2216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/>
          <p:cNvCxnSpPr>
            <a:stCxn id="6" idx="1"/>
            <a:endCxn id="8" idx="0"/>
          </p:cNvCxnSpPr>
          <p:nvPr/>
        </p:nvCxnSpPr>
        <p:spPr>
          <a:xfrm flipH="1">
            <a:off x="4650481" y="3911815"/>
            <a:ext cx="345258" cy="124497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707838" y="3256473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3696045" y="3886788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3704920" y="4499348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699024" y="3455083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3687231" y="4085398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3696106" y="4697958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982493" y="1620508"/>
            <a:ext cx="75991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订单生成之后，退发票的流程为：点击退票按钮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确认退发票。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退款的流程：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如已开发票，先退发票）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点击申请退款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确认（退款）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退款后重开发票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(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对已退票者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或者新开发票（对未退票者）。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圆角矩形 5"/>
          <p:cNvSpPr/>
          <p:nvPr/>
        </p:nvSpPr>
        <p:spPr bwMode="auto">
          <a:xfrm>
            <a:off x="839650" y="1357779"/>
            <a:ext cx="7894749" cy="1049352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1227893" y="1143514"/>
            <a:ext cx="2768887" cy="492369"/>
            <a:chOff x="2198051" y="808561"/>
            <a:chExt cx="2460372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1" y="808561"/>
              <a:ext cx="2460372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7" y="910002"/>
              <a:ext cx="2200458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退发票退款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89847" y="1180252"/>
            <a:ext cx="536665" cy="447152"/>
            <a:chOff x="770583" y="1029685"/>
            <a:chExt cx="715968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846703" y="1029686"/>
              <a:ext cx="639848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b="1" dirty="0">
                  <a:solidFill>
                    <a:schemeClr val="bg1"/>
                  </a:solidFill>
                </a:rPr>
                <a:t>2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428725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专业观众证件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退票退款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966390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5" name="箭头: 右 34"/>
          <p:cNvSpPr/>
          <p:nvPr/>
        </p:nvSpPr>
        <p:spPr>
          <a:xfrm rot="5400000">
            <a:off x="6232856" y="5201875"/>
            <a:ext cx="199446" cy="2532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"/>
          <a:srcRect t="78236"/>
          <a:stretch>
            <a:fillRect/>
          </a:stretch>
        </p:blipFill>
        <p:spPr>
          <a:xfrm>
            <a:off x="826730" y="2424408"/>
            <a:ext cx="6809878" cy="1163057"/>
          </a:xfrm>
          <a:prstGeom prst="rect">
            <a:avLst/>
          </a:prstGeom>
          <a:ln>
            <a:noFill/>
          </a:ln>
        </p:spPr>
      </p:pic>
      <p:sp>
        <p:nvSpPr>
          <p:cNvPr id="23" name="矩形 22"/>
          <p:cNvSpPr/>
          <p:nvPr/>
        </p:nvSpPr>
        <p:spPr>
          <a:xfrm>
            <a:off x="7213827" y="2456175"/>
            <a:ext cx="503939" cy="3275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6311100" y="2799031"/>
            <a:ext cx="503939" cy="3275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143769" y="2782819"/>
            <a:ext cx="118125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点击退票</a:t>
            </a:r>
            <a:endParaRPr lang="en-US" altLang="zh-CN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</a:rPr>
              <a:t>    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退款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8" name="直接箭头连接符 7"/>
          <p:cNvCxnSpPr>
            <a:stCxn id="31" idx="2"/>
            <a:endCxn id="32" idx="1"/>
          </p:cNvCxnSpPr>
          <p:nvPr/>
        </p:nvCxnSpPr>
        <p:spPr>
          <a:xfrm flipV="1">
            <a:off x="6563069" y="3105910"/>
            <a:ext cx="1580700" cy="2064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连接符: 肘形 12"/>
          <p:cNvCxnSpPr>
            <a:stCxn id="23" idx="3"/>
            <a:endCxn id="32" idx="1"/>
          </p:cNvCxnSpPr>
          <p:nvPr/>
        </p:nvCxnSpPr>
        <p:spPr>
          <a:xfrm>
            <a:off x="7717766" y="2619934"/>
            <a:ext cx="426003" cy="485976"/>
          </a:xfrm>
          <a:prstGeom prst="bentConnector3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650" y="3820320"/>
            <a:ext cx="2590386" cy="137653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169" y="3742694"/>
            <a:ext cx="2789597" cy="146250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168" y="5505439"/>
            <a:ext cx="2840447" cy="1271636"/>
          </a:xfrm>
          <a:prstGeom prst="rect">
            <a:avLst/>
          </a:prstGeom>
        </p:spPr>
      </p:pic>
      <p:sp>
        <p:nvSpPr>
          <p:cNvPr id="38" name="箭头: 右 37"/>
          <p:cNvSpPr/>
          <p:nvPr/>
        </p:nvSpPr>
        <p:spPr>
          <a:xfrm rot="5400000">
            <a:off x="6223244" y="3523237"/>
            <a:ext cx="199446" cy="2532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箭头: 右 38"/>
          <p:cNvSpPr/>
          <p:nvPr/>
        </p:nvSpPr>
        <p:spPr>
          <a:xfrm rot="5400000">
            <a:off x="1908488" y="3544921"/>
            <a:ext cx="199446" cy="2532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2765036" y="3865437"/>
            <a:ext cx="651361" cy="3692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退票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985246" y="3834362"/>
            <a:ext cx="651361" cy="3692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退款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4929156" y="2613878"/>
            <a:ext cx="299265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5024043" y="2916533"/>
            <a:ext cx="165746" cy="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V="1">
            <a:off x="5010058" y="3381375"/>
            <a:ext cx="273936" cy="29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5"/>
          <p:cNvSpPr/>
          <p:nvPr/>
        </p:nvSpPr>
        <p:spPr bwMode="auto">
          <a:xfrm>
            <a:off x="648456" y="1125278"/>
            <a:ext cx="7894749" cy="2683034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1036698" y="969442"/>
            <a:ext cx="4834071" cy="492369"/>
            <a:chOff x="2198050" y="808561"/>
            <a:chExt cx="4295449" cy="608493"/>
          </a:xfrm>
          <a:solidFill>
            <a:srgbClr val="0070C0"/>
          </a:solidFill>
        </p:grpSpPr>
        <p:sp>
          <p:nvSpPr>
            <p:cNvPr id="28" name="圆角矩形 8"/>
            <p:cNvSpPr/>
            <p:nvPr/>
          </p:nvSpPr>
          <p:spPr bwMode="auto">
            <a:xfrm>
              <a:off x="2198050" y="808561"/>
              <a:ext cx="4295448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300566" y="910002"/>
              <a:ext cx="4192933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快递发放</a:t>
              </a:r>
              <a:r>
                <a:rPr lang="en-US" altLang="zh-CN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</a:t>
              </a:r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为主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83718" y="970070"/>
            <a:ext cx="479608" cy="447152"/>
            <a:chOff x="750658" y="1029685"/>
            <a:chExt cx="639847" cy="596548"/>
          </a:xfrm>
        </p:grpSpPr>
        <p:grpSp>
          <p:nvGrpSpPr>
            <p:cNvPr id="16" name="组合 15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文本框 16"/>
            <p:cNvSpPr txBox="1"/>
            <p:nvPr/>
          </p:nvSpPr>
          <p:spPr>
            <a:xfrm>
              <a:off x="750658" y="1052388"/>
              <a:ext cx="639847" cy="55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</a:rPr>
                <a:t>1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37531" y="294529"/>
            <a:ext cx="8082477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专业观众证件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证件发放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75196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3" name="圆角矩形 5"/>
          <p:cNvSpPr/>
          <p:nvPr/>
        </p:nvSpPr>
        <p:spPr bwMode="auto">
          <a:xfrm>
            <a:off x="648456" y="4035693"/>
            <a:ext cx="7894749" cy="2560926"/>
          </a:xfrm>
          <a:prstGeom prst="roundRect">
            <a:avLst>
              <a:gd name="adj" fmla="val 3926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39" tIns="34269" rIns="68539" bIns="34269" numCol="1" rtlCol="0" anchor="t" anchorCtr="0" compatLnSpc="1"/>
          <a:lstStyle/>
          <a:p>
            <a:pPr defTabSz="611505"/>
            <a:endParaRPr lang="zh-CN" altLang="en-US" sz="1350"/>
          </a:p>
        </p:txBody>
      </p:sp>
      <p:sp>
        <p:nvSpPr>
          <p:cNvPr id="54" name="矩形 53"/>
          <p:cNvSpPr/>
          <p:nvPr/>
        </p:nvSpPr>
        <p:spPr>
          <a:xfrm>
            <a:off x="3530726" y="1739242"/>
            <a:ext cx="4680085" cy="18651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专业观众在网上报名时自行选择快递直送。寄送地址须选择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6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个月内有效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的快递地址。</a:t>
            </a:r>
            <a:endParaRPr lang="en-US" altLang="zh-CN" sz="2400" b="1" dirty="0">
              <a:solidFill>
                <a:schemeClr val="tx1">
                  <a:lumMod val="75000"/>
                  <a:lumOff val="2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专业观众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不需另行支付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快递费用。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002500" y="4545877"/>
            <a:ext cx="1896293" cy="1926114"/>
            <a:chOff x="7099121" y="2316317"/>
            <a:chExt cx="1037743" cy="1054064"/>
          </a:xfrm>
          <a:solidFill>
            <a:srgbClr val="2E435E"/>
          </a:solidFill>
        </p:grpSpPr>
        <p:sp>
          <p:nvSpPr>
            <p:cNvPr id="32" name="Freeform 19"/>
            <p:cNvSpPr>
              <a:spLocks noEditPoints="1"/>
            </p:cNvSpPr>
            <p:nvPr/>
          </p:nvSpPr>
          <p:spPr bwMode="auto">
            <a:xfrm>
              <a:off x="7099121" y="2316317"/>
              <a:ext cx="1037743" cy="1054064"/>
            </a:xfrm>
            <a:custGeom>
              <a:avLst/>
              <a:gdLst>
                <a:gd name="T0" fmla="*/ 430 w 1320"/>
                <a:gd name="T1" fmla="*/ 38 h 1341"/>
                <a:gd name="T2" fmla="*/ 341 w 1320"/>
                <a:gd name="T3" fmla="*/ 222 h 1341"/>
                <a:gd name="T4" fmla="*/ 246 w 1320"/>
                <a:gd name="T5" fmla="*/ 313 h 1341"/>
                <a:gd name="T6" fmla="*/ 118 w 1320"/>
                <a:gd name="T7" fmla="*/ 265 h 1341"/>
                <a:gd name="T8" fmla="*/ 146 w 1320"/>
                <a:gd name="T9" fmla="*/ 468 h 1341"/>
                <a:gd name="T10" fmla="*/ 123 w 1320"/>
                <a:gd name="T11" fmla="*/ 579 h 1341"/>
                <a:gd name="T12" fmla="*/ 0 w 1320"/>
                <a:gd name="T13" fmla="*/ 605 h 1341"/>
                <a:gd name="T14" fmla="*/ 114 w 1320"/>
                <a:gd name="T15" fmla="*/ 749 h 1341"/>
                <a:gd name="T16" fmla="*/ 141 w 1320"/>
                <a:gd name="T17" fmla="*/ 839 h 1341"/>
                <a:gd name="T18" fmla="*/ 35 w 1320"/>
                <a:gd name="T19" fmla="*/ 934 h 1341"/>
                <a:gd name="T20" fmla="*/ 224 w 1320"/>
                <a:gd name="T21" fmla="*/ 1010 h 1341"/>
                <a:gd name="T22" fmla="*/ 288 w 1320"/>
                <a:gd name="T23" fmla="*/ 1070 h 1341"/>
                <a:gd name="T24" fmla="*/ 238 w 1320"/>
                <a:gd name="T25" fmla="*/ 1198 h 1341"/>
                <a:gd name="T26" fmla="*/ 440 w 1320"/>
                <a:gd name="T27" fmla="*/ 1174 h 1341"/>
                <a:gd name="T28" fmla="*/ 525 w 1320"/>
                <a:gd name="T29" fmla="*/ 1197 h 1341"/>
                <a:gd name="T30" fmla="*/ 542 w 1320"/>
                <a:gd name="T31" fmla="*/ 1332 h 1341"/>
                <a:gd name="T32" fmla="*/ 708 w 1320"/>
                <a:gd name="T33" fmla="*/ 1213 h 1341"/>
                <a:gd name="T34" fmla="*/ 794 w 1320"/>
                <a:gd name="T35" fmla="*/ 1194 h 1341"/>
                <a:gd name="T36" fmla="*/ 874 w 1320"/>
                <a:gd name="T37" fmla="*/ 1303 h 1341"/>
                <a:gd name="T38" fmla="*/ 962 w 1320"/>
                <a:gd name="T39" fmla="*/ 1119 h 1341"/>
                <a:gd name="T40" fmla="*/ 1059 w 1320"/>
                <a:gd name="T41" fmla="*/ 1029 h 1341"/>
                <a:gd name="T42" fmla="*/ 1257 w 1320"/>
                <a:gd name="T43" fmla="*/ 961 h 1341"/>
                <a:gd name="T44" fmla="*/ 1156 w 1320"/>
                <a:gd name="T45" fmla="*/ 873 h 1341"/>
                <a:gd name="T46" fmla="*/ 1320 w 1320"/>
                <a:gd name="T47" fmla="*/ 737 h 1341"/>
                <a:gd name="T48" fmla="*/ 1189 w 1320"/>
                <a:gd name="T49" fmla="*/ 580 h 1341"/>
                <a:gd name="T50" fmla="*/ 1165 w 1320"/>
                <a:gd name="T51" fmla="*/ 494 h 1341"/>
                <a:gd name="T52" fmla="*/ 1203 w 1320"/>
                <a:gd name="T53" fmla="*/ 289 h 1341"/>
                <a:gd name="T54" fmla="*/ 1077 w 1320"/>
                <a:gd name="T55" fmla="*/ 333 h 1341"/>
                <a:gd name="T56" fmla="*/ 1066 w 1320"/>
                <a:gd name="T57" fmla="*/ 143 h 1341"/>
                <a:gd name="T58" fmla="*/ 863 w 1320"/>
                <a:gd name="T59" fmla="*/ 168 h 1341"/>
                <a:gd name="T60" fmla="*/ 779 w 1320"/>
                <a:gd name="T61" fmla="*/ 144 h 1341"/>
                <a:gd name="T62" fmla="*/ 626 w 1320"/>
                <a:gd name="T63" fmla="*/ 0 h 1341"/>
                <a:gd name="T64" fmla="*/ 595 w 1320"/>
                <a:gd name="T65" fmla="*/ 132 h 1341"/>
                <a:gd name="T66" fmla="*/ 653 w 1320"/>
                <a:gd name="T67" fmla="*/ 309 h 1341"/>
                <a:gd name="T68" fmla="*/ 653 w 1320"/>
                <a:gd name="T69" fmla="*/ 1032 h 1341"/>
                <a:gd name="T70" fmla="*/ 653 w 1320"/>
                <a:gd name="T71" fmla="*/ 309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20" h="1341">
                  <a:moveTo>
                    <a:pt x="510" y="148"/>
                  </a:moveTo>
                  <a:cubicBezTo>
                    <a:pt x="430" y="38"/>
                    <a:pt x="430" y="38"/>
                    <a:pt x="430" y="38"/>
                  </a:cubicBezTo>
                  <a:cubicBezTo>
                    <a:pt x="307" y="95"/>
                    <a:pt x="307" y="95"/>
                    <a:pt x="307" y="95"/>
                  </a:cubicBezTo>
                  <a:cubicBezTo>
                    <a:pt x="341" y="222"/>
                    <a:pt x="341" y="222"/>
                    <a:pt x="341" y="222"/>
                  </a:cubicBezTo>
                  <a:cubicBezTo>
                    <a:pt x="343" y="226"/>
                    <a:pt x="343" y="226"/>
                    <a:pt x="343" y="226"/>
                  </a:cubicBezTo>
                  <a:cubicBezTo>
                    <a:pt x="307" y="251"/>
                    <a:pt x="275" y="281"/>
                    <a:pt x="246" y="313"/>
                  </a:cubicBezTo>
                  <a:cubicBezTo>
                    <a:pt x="245" y="313"/>
                    <a:pt x="245" y="313"/>
                    <a:pt x="245" y="313"/>
                  </a:cubicBezTo>
                  <a:cubicBezTo>
                    <a:pt x="118" y="265"/>
                    <a:pt x="118" y="265"/>
                    <a:pt x="118" y="265"/>
                  </a:cubicBezTo>
                  <a:cubicBezTo>
                    <a:pt x="47" y="380"/>
                    <a:pt x="47" y="380"/>
                    <a:pt x="47" y="380"/>
                  </a:cubicBezTo>
                  <a:cubicBezTo>
                    <a:pt x="146" y="468"/>
                    <a:pt x="146" y="468"/>
                    <a:pt x="146" y="468"/>
                  </a:cubicBezTo>
                  <a:cubicBezTo>
                    <a:pt x="152" y="470"/>
                    <a:pt x="152" y="470"/>
                    <a:pt x="152" y="470"/>
                  </a:cubicBezTo>
                  <a:cubicBezTo>
                    <a:pt x="138" y="505"/>
                    <a:pt x="130" y="541"/>
                    <a:pt x="123" y="579"/>
                  </a:cubicBezTo>
                  <a:cubicBezTo>
                    <a:pt x="126" y="579"/>
                    <a:pt x="126" y="579"/>
                    <a:pt x="126" y="579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740"/>
                    <a:pt x="0" y="740"/>
                    <a:pt x="0" y="740"/>
                  </a:cubicBezTo>
                  <a:cubicBezTo>
                    <a:pt x="114" y="749"/>
                    <a:pt x="114" y="749"/>
                    <a:pt x="114" y="749"/>
                  </a:cubicBezTo>
                  <a:cubicBezTo>
                    <a:pt x="119" y="749"/>
                    <a:pt x="119" y="749"/>
                    <a:pt x="119" y="749"/>
                  </a:cubicBezTo>
                  <a:cubicBezTo>
                    <a:pt x="124" y="787"/>
                    <a:pt x="131" y="812"/>
                    <a:pt x="141" y="839"/>
                  </a:cubicBezTo>
                  <a:cubicBezTo>
                    <a:pt x="139" y="847"/>
                    <a:pt x="139" y="847"/>
                    <a:pt x="139" y="847"/>
                  </a:cubicBezTo>
                  <a:cubicBezTo>
                    <a:pt x="35" y="934"/>
                    <a:pt x="35" y="934"/>
                    <a:pt x="35" y="934"/>
                  </a:cubicBezTo>
                  <a:cubicBezTo>
                    <a:pt x="100" y="1052"/>
                    <a:pt x="100" y="1052"/>
                    <a:pt x="100" y="1052"/>
                  </a:cubicBezTo>
                  <a:cubicBezTo>
                    <a:pt x="224" y="1010"/>
                    <a:pt x="224" y="1010"/>
                    <a:pt x="224" y="1010"/>
                  </a:cubicBezTo>
                  <a:cubicBezTo>
                    <a:pt x="229" y="1008"/>
                    <a:pt x="229" y="1008"/>
                    <a:pt x="229" y="1008"/>
                  </a:cubicBezTo>
                  <a:cubicBezTo>
                    <a:pt x="247" y="1030"/>
                    <a:pt x="267" y="1051"/>
                    <a:pt x="288" y="1070"/>
                  </a:cubicBezTo>
                  <a:cubicBezTo>
                    <a:pt x="287" y="1072"/>
                    <a:pt x="287" y="1072"/>
                    <a:pt x="287" y="1072"/>
                  </a:cubicBezTo>
                  <a:cubicBezTo>
                    <a:pt x="238" y="1198"/>
                    <a:pt x="238" y="1198"/>
                    <a:pt x="238" y="1198"/>
                  </a:cubicBezTo>
                  <a:cubicBezTo>
                    <a:pt x="352" y="1271"/>
                    <a:pt x="352" y="1271"/>
                    <a:pt x="352" y="1271"/>
                  </a:cubicBezTo>
                  <a:cubicBezTo>
                    <a:pt x="440" y="1174"/>
                    <a:pt x="440" y="1174"/>
                    <a:pt x="440" y="1174"/>
                  </a:cubicBezTo>
                  <a:cubicBezTo>
                    <a:pt x="442" y="1170"/>
                    <a:pt x="442" y="1170"/>
                    <a:pt x="442" y="1170"/>
                  </a:cubicBezTo>
                  <a:cubicBezTo>
                    <a:pt x="469" y="1181"/>
                    <a:pt x="497" y="1190"/>
                    <a:pt x="525" y="1197"/>
                  </a:cubicBezTo>
                  <a:cubicBezTo>
                    <a:pt x="525" y="1198"/>
                    <a:pt x="525" y="1198"/>
                    <a:pt x="525" y="1198"/>
                  </a:cubicBezTo>
                  <a:cubicBezTo>
                    <a:pt x="542" y="1332"/>
                    <a:pt x="542" y="1332"/>
                    <a:pt x="542" y="1332"/>
                  </a:cubicBezTo>
                  <a:cubicBezTo>
                    <a:pt x="677" y="1341"/>
                    <a:pt x="677" y="1341"/>
                    <a:pt x="677" y="1341"/>
                  </a:cubicBezTo>
                  <a:cubicBezTo>
                    <a:pt x="708" y="1213"/>
                    <a:pt x="708" y="1213"/>
                    <a:pt x="708" y="1213"/>
                  </a:cubicBezTo>
                  <a:cubicBezTo>
                    <a:pt x="708" y="1210"/>
                    <a:pt x="708" y="1210"/>
                    <a:pt x="708" y="1210"/>
                  </a:cubicBezTo>
                  <a:cubicBezTo>
                    <a:pt x="738" y="1207"/>
                    <a:pt x="766" y="1201"/>
                    <a:pt x="794" y="1194"/>
                  </a:cubicBezTo>
                  <a:cubicBezTo>
                    <a:pt x="794" y="1194"/>
                    <a:pt x="794" y="1194"/>
                    <a:pt x="794" y="1194"/>
                  </a:cubicBezTo>
                  <a:cubicBezTo>
                    <a:pt x="874" y="1303"/>
                    <a:pt x="874" y="1303"/>
                    <a:pt x="874" y="1303"/>
                  </a:cubicBezTo>
                  <a:cubicBezTo>
                    <a:pt x="996" y="1246"/>
                    <a:pt x="996" y="1246"/>
                    <a:pt x="996" y="1246"/>
                  </a:cubicBezTo>
                  <a:cubicBezTo>
                    <a:pt x="962" y="1119"/>
                    <a:pt x="962" y="1119"/>
                    <a:pt x="962" y="1119"/>
                  </a:cubicBezTo>
                  <a:cubicBezTo>
                    <a:pt x="961" y="1117"/>
                    <a:pt x="961" y="1117"/>
                    <a:pt x="961" y="1117"/>
                  </a:cubicBezTo>
                  <a:cubicBezTo>
                    <a:pt x="997" y="1092"/>
                    <a:pt x="1030" y="1062"/>
                    <a:pt x="1059" y="1029"/>
                  </a:cubicBezTo>
                  <a:cubicBezTo>
                    <a:pt x="1186" y="1076"/>
                    <a:pt x="1186" y="1076"/>
                    <a:pt x="1186" y="1076"/>
                  </a:cubicBezTo>
                  <a:cubicBezTo>
                    <a:pt x="1257" y="961"/>
                    <a:pt x="1257" y="961"/>
                    <a:pt x="1257" y="961"/>
                  </a:cubicBezTo>
                  <a:cubicBezTo>
                    <a:pt x="1158" y="874"/>
                    <a:pt x="1158" y="874"/>
                    <a:pt x="1158" y="874"/>
                  </a:cubicBezTo>
                  <a:cubicBezTo>
                    <a:pt x="1156" y="873"/>
                    <a:pt x="1156" y="873"/>
                    <a:pt x="1156" y="873"/>
                  </a:cubicBezTo>
                  <a:cubicBezTo>
                    <a:pt x="1170" y="838"/>
                    <a:pt x="1181" y="801"/>
                    <a:pt x="1187" y="763"/>
                  </a:cubicBezTo>
                  <a:cubicBezTo>
                    <a:pt x="1320" y="737"/>
                    <a:pt x="1320" y="737"/>
                    <a:pt x="1320" y="737"/>
                  </a:cubicBezTo>
                  <a:cubicBezTo>
                    <a:pt x="1320" y="601"/>
                    <a:pt x="1320" y="601"/>
                    <a:pt x="1320" y="601"/>
                  </a:cubicBezTo>
                  <a:cubicBezTo>
                    <a:pt x="1189" y="580"/>
                    <a:pt x="1189" y="580"/>
                    <a:pt x="1189" y="580"/>
                  </a:cubicBezTo>
                  <a:cubicBezTo>
                    <a:pt x="1187" y="580"/>
                    <a:pt x="1187" y="580"/>
                    <a:pt x="1187" y="580"/>
                  </a:cubicBezTo>
                  <a:cubicBezTo>
                    <a:pt x="1182" y="541"/>
                    <a:pt x="1175" y="522"/>
                    <a:pt x="1165" y="494"/>
                  </a:cubicBezTo>
                  <a:cubicBezTo>
                    <a:pt x="1268" y="408"/>
                    <a:pt x="1268" y="408"/>
                    <a:pt x="1268" y="408"/>
                  </a:cubicBezTo>
                  <a:cubicBezTo>
                    <a:pt x="1203" y="289"/>
                    <a:pt x="1203" y="289"/>
                    <a:pt x="1203" y="289"/>
                  </a:cubicBezTo>
                  <a:cubicBezTo>
                    <a:pt x="1079" y="332"/>
                    <a:pt x="1079" y="332"/>
                    <a:pt x="1079" y="332"/>
                  </a:cubicBezTo>
                  <a:cubicBezTo>
                    <a:pt x="1077" y="333"/>
                    <a:pt x="1077" y="333"/>
                    <a:pt x="1077" y="333"/>
                  </a:cubicBezTo>
                  <a:cubicBezTo>
                    <a:pt x="1059" y="310"/>
                    <a:pt x="1038" y="289"/>
                    <a:pt x="1017" y="269"/>
                  </a:cubicBezTo>
                  <a:cubicBezTo>
                    <a:pt x="1066" y="143"/>
                    <a:pt x="1066" y="143"/>
                    <a:pt x="1066" y="143"/>
                  </a:cubicBezTo>
                  <a:cubicBezTo>
                    <a:pt x="952" y="71"/>
                    <a:pt x="952" y="71"/>
                    <a:pt x="952" y="71"/>
                  </a:cubicBezTo>
                  <a:cubicBezTo>
                    <a:pt x="863" y="168"/>
                    <a:pt x="863" y="168"/>
                    <a:pt x="863" y="168"/>
                  </a:cubicBezTo>
                  <a:cubicBezTo>
                    <a:pt x="862" y="170"/>
                    <a:pt x="862" y="170"/>
                    <a:pt x="862" y="170"/>
                  </a:cubicBezTo>
                  <a:cubicBezTo>
                    <a:pt x="835" y="159"/>
                    <a:pt x="807" y="150"/>
                    <a:pt x="779" y="144"/>
                  </a:cubicBezTo>
                  <a:cubicBezTo>
                    <a:pt x="761" y="9"/>
                    <a:pt x="761" y="9"/>
                    <a:pt x="761" y="9"/>
                  </a:cubicBezTo>
                  <a:cubicBezTo>
                    <a:pt x="626" y="0"/>
                    <a:pt x="626" y="0"/>
                    <a:pt x="626" y="0"/>
                  </a:cubicBezTo>
                  <a:cubicBezTo>
                    <a:pt x="595" y="128"/>
                    <a:pt x="595" y="128"/>
                    <a:pt x="595" y="128"/>
                  </a:cubicBezTo>
                  <a:cubicBezTo>
                    <a:pt x="595" y="132"/>
                    <a:pt x="595" y="132"/>
                    <a:pt x="595" y="132"/>
                  </a:cubicBezTo>
                  <a:cubicBezTo>
                    <a:pt x="566" y="135"/>
                    <a:pt x="537" y="141"/>
                    <a:pt x="510" y="148"/>
                  </a:cubicBezTo>
                  <a:close/>
                  <a:moveTo>
                    <a:pt x="653" y="309"/>
                  </a:moveTo>
                  <a:cubicBezTo>
                    <a:pt x="853" y="309"/>
                    <a:pt x="1015" y="471"/>
                    <a:pt x="1014" y="671"/>
                  </a:cubicBezTo>
                  <a:cubicBezTo>
                    <a:pt x="1014" y="870"/>
                    <a:pt x="853" y="1032"/>
                    <a:pt x="653" y="1032"/>
                  </a:cubicBezTo>
                  <a:cubicBezTo>
                    <a:pt x="453" y="1032"/>
                    <a:pt x="292" y="870"/>
                    <a:pt x="292" y="670"/>
                  </a:cubicBezTo>
                  <a:cubicBezTo>
                    <a:pt x="292" y="471"/>
                    <a:pt x="454" y="309"/>
                    <a:pt x="653" y="3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Freeform 11"/>
            <p:cNvSpPr>
              <a:spLocks noEditPoints="1" noChangeArrowheads="1"/>
            </p:cNvSpPr>
            <p:nvPr/>
          </p:nvSpPr>
          <p:spPr bwMode="auto">
            <a:xfrm>
              <a:off x="7445001" y="2673100"/>
              <a:ext cx="345984" cy="340498"/>
            </a:xfrm>
            <a:custGeom>
              <a:avLst/>
              <a:gdLst>
                <a:gd name="T0" fmla="*/ 2147483647 w 152"/>
                <a:gd name="T1" fmla="*/ 2147483647 h 152"/>
                <a:gd name="T2" fmla="*/ 2147483647 w 152"/>
                <a:gd name="T3" fmla="*/ 2147483647 h 152"/>
                <a:gd name="T4" fmla="*/ 2147483647 w 152"/>
                <a:gd name="T5" fmla="*/ 2147483647 h 152"/>
                <a:gd name="T6" fmla="*/ 2147483647 w 152"/>
                <a:gd name="T7" fmla="*/ 2147483647 h 152"/>
                <a:gd name="T8" fmla="*/ 0 w 152"/>
                <a:gd name="T9" fmla="*/ 2147483647 h 152"/>
                <a:gd name="T10" fmla="*/ 2147483647 w 152"/>
                <a:gd name="T11" fmla="*/ 0 h 152"/>
                <a:gd name="T12" fmla="*/ 2147483647 w 152"/>
                <a:gd name="T13" fmla="*/ 2147483647 h 152"/>
                <a:gd name="T14" fmla="*/ 2147483647 w 152"/>
                <a:gd name="T15" fmla="*/ 2147483647 h 152"/>
                <a:gd name="T16" fmla="*/ 2147483647 w 152"/>
                <a:gd name="T17" fmla="*/ 2147483647 h 152"/>
                <a:gd name="T18" fmla="*/ 2147483647 w 152"/>
                <a:gd name="T19" fmla="*/ 2147483647 h 152"/>
                <a:gd name="T20" fmla="*/ 2147483647 w 152"/>
                <a:gd name="T21" fmla="*/ 2147483647 h 152"/>
                <a:gd name="T22" fmla="*/ 2147483647 w 152"/>
                <a:gd name="T23" fmla="*/ 2147483647 h 152"/>
                <a:gd name="T24" fmla="*/ 2147483647 w 152"/>
                <a:gd name="T25" fmla="*/ 2147483647 h 152"/>
                <a:gd name="T26" fmla="*/ 2147483647 w 152"/>
                <a:gd name="T27" fmla="*/ 2147483647 h 152"/>
                <a:gd name="T28" fmla="*/ 2147483647 w 152"/>
                <a:gd name="T29" fmla="*/ 2147483647 h 152"/>
                <a:gd name="T30" fmla="*/ 2147483647 w 152"/>
                <a:gd name="T31" fmla="*/ 2147483647 h 1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2"/>
                <a:gd name="T49" fmla="*/ 0 h 152"/>
                <a:gd name="T50" fmla="*/ 152 w 152"/>
                <a:gd name="T51" fmla="*/ 152 h 1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2" h="152">
                  <a:moveTo>
                    <a:pt x="141" y="152"/>
                  </a:moveTo>
                  <a:cubicBezTo>
                    <a:pt x="138" y="152"/>
                    <a:pt x="135" y="151"/>
                    <a:pt x="132" y="148"/>
                  </a:cubicBezTo>
                  <a:cubicBezTo>
                    <a:pt x="101" y="117"/>
                    <a:pt x="101" y="117"/>
                    <a:pt x="101" y="117"/>
                  </a:cubicBezTo>
                  <a:cubicBezTo>
                    <a:pt x="90" y="124"/>
                    <a:pt x="78" y="128"/>
                    <a:pt x="65" y="128"/>
                  </a:cubicBezTo>
                  <a:cubicBezTo>
                    <a:pt x="29" y="128"/>
                    <a:pt x="0" y="100"/>
                    <a:pt x="0" y="64"/>
                  </a:cubicBezTo>
                  <a:cubicBezTo>
                    <a:pt x="0" y="28"/>
                    <a:pt x="29" y="0"/>
                    <a:pt x="65" y="0"/>
                  </a:cubicBezTo>
                  <a:cubicBezTo>
                    <a:pt x="100" y="0"/>
                    <a:pt x="129" y="28"/>
                    <a:pt x="129" y="64"/>
                  </a:cubicBezTo>
                  <a:cubicBezTo>
                    <a:pt x="129" y="77"/>
                    <a:pt x="125" y="90"/>
                    <a:pt x="118" y="100"/>
                  </a:cubicBezTo>
                  <a:cubicBezTo>
                    <a:pt x="149" y="132"/>
                    <a:pt x="149" y="132"/>
                    <a:pt x="149" y="132"/>
                  </a:cubicBezTo>
                  <a:cubicBezTo>
                    <a:pt x="151" y="134"/>
                    <a:pt x="152" y="137"/>
                    <a:pt x="152" y="140"/>
                  </a:cubicBezTo>
                  <a:cubicBezTo>
                    <a:pt x="152" y="147"/>
                    <a:pt x="147" y="152"/>
                    <a:pt x="141" y="152"/>
                  </a:cubicBezTo>
                  <a:close/>
                  <a:moveTo>
                    <a:pt x="65" y="23"/>
                  </a:moveTo>
                  <a:cubicBezTo>
                    <a:pt x="42" y="23"/>
                    <a:pt x="24" y="41"/>
                    <a:pt x="24" y="64"/>
                  </a:cubicBezTo>
                  <a:cubicBezTo>
                    <a:pt x="24" y="87"/>
                    <a:pt x="42" y="105"/>
                    <a:pt x="65" y="105"/>
                  </a:cubicBezTo>
                  <a:cubicBezTo>
                    <a:pt x="87" y="105"/>
                    <a:pt x="106" y="87"/>
                    <a:pt x="106" y="64"/>
                  </a:cubicBezTo>
                  <a:cubicBezTo>
                    <a:pt x="106" y="41"/>
                    <a:pt x="87" y="23"/>
                    <a:pt x="6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827595" y="1675389"/>
            <a:ext cx="2093101" cy="2059950"/>
            <a:chOff x="5687602" y="3148215"/>
            <a:chExt cx="1930390" cy="1960750"/>
          </a:xfrm>
          <a:solidFill>
            <a:srgbClr val="D34F40"/>
          </a:solidFill>
        </p:grpSpPr>
        <p:grpSp>
          <p:nvGrpSpPr>
            <p:cNvPr id="65" name="组合 64"/>
            <p:cNvGrpSpPr/>
            <p:nvPr/>
          </p:nvGrpSpPr>
          <p:grpSpPr>
            <a:xfrm>
              <a:off x="6309350" y="3759209"/>
              <a:ext cx="686895" cy="738760"/>
              <a:chOff x="6699250" y="3613150"/>
              <a:chExt cx="862013" cy="927100"/>
            </a:xfrm>
            <a:grpFill/>
          </p:grpSpPr>
          <p:sp>
            <p:nvSpPr>
              <p:cNvPr id="67" name="Freeform 5"/>
              <p:cNvSpPr>
                <a:spLocks noEditPoints="1"/>
              </p:cNvSpPr>
              <p:nvPr/>
            </p:nvSpPr>
            <p:spPr bwMode="auto">
              <a:xfrm>
                <a:off x="6880225" y="3792538"/>
                <a:ext cx="512763" cy="617537"/>
              </a:xfrm>
              <a:custGeom>
                <a:avLst/>
                <a:gdLst>
                  <a:gd name="T0" fmla="*/ 139 w 279"/>
                  <a:gd name="T1" fmla="*/ 0 h 336"/>
                  <a:gd name="T2" fmla="*/ 0 w 279"/>
                  <a:gd name="T3" fmla="*/ 139 h 336"/>
                  <a:gd name="T4" fmla="*/ 35 w 279"/>
                  <a:gd name="T5" fmla="*/ 233 h 336"/>
                  <a:gd name="T6" fmla="*/ 35 w 279"/>
                  <a:gd name="T7" fmla="*/ 233 h 336"/>
                  <a:gd name="T8" fmla="*/ 36 w 279"/>
                  <a:gd name="T9" fmla="*/ 233 h 336"/>
                  <a:gd name="T10" fmla="*/ 42 w 279"/>
                  <a:gd name="T11" fmla="*/ 240 h 336"/>
                  <a:gd name="T12" fmla="*/ 74 w 279"/>
                  <a:gd name="T13" fmla="*/ 280 h 336"/>
                  <a:gd name="T14" fmla="*/ 115 w 279"/>
                  <a:gd name="T15" fmla="*/ 336 h 336"/>
                  <a:gd name="T16" fmla="*/ 136 w 279"/>
                  <a:gd name="T17" fmla="*/ 336 h 336"/>
                  <a:gd name="T18" fmla="*/ 143 w 279"/>
                  <a:gd name="T19" fmla="*/ 336 h 336"/>
                  <a:gd name="T20" fmla="*/ 164 w 279"/>
                  <a:gd name="T21" fmla="*/ 336 h 336"/>
                  <a:gd name="T22" fmla="*/ 204 w 279"/>
                  <a:gd name="T23" fmla="*/ 280 h 336"/>
                  <a:gd name="T24" fmla="*/ 235 w 279"/>
                  <a:gd name="T25" fmla="*/ 241 h 336"/>
                  <a:gd name="T26" fmla="*/ 279 w 279"/>
                  <a:gd name="T27" fmla="*/ 139 h 336"/>
                  <a:gd name="T28" fmla="*/ 139 w 279"/>
                  <a:gd name="T29" fmla="*/ 0 h 336"/>
                  <a:gd name="T30" fmla="*/ 191 w 279"/>
                  <a:gd name="T31" fmla="*/ 202 h 336"/>
                  <a:gd name="T32" fmla="*/ 174 w 279"/>
                  <a:gd name="T33" fmla="*/ 224 h 336"/>
                  <a:gd name="T34" fmla="*/ 153 w 279"/>
                  <a:gd name="T35" fmla="*/ 256 h 336"/>
                  <a:gd name="T36" fmla="*/ 141 w 279"/>
                  <a:gd name="T37" fmla="*/ 256 h 336"/>
                  <a:gd name="T38" fmla="*/ 137 w 279"/>
                  <a:gd name="T39" fmla="*/ 256 h 336"/>
                  <a:gd name="T40" fmla="*/ 126 w 279"/>
                  <a:gd name="T41" fmla="*/ 256 h 336"/>
                  <a:gd name="T42" fmla="*/ 104 w 279"/>
                  <a:gd name="T43" fmla="*/ 224 h 336"/>
                  <a:gd name="T44" fmla="*/ 87 w 279"/>
                  <a:gd name="T45" fmla="*/ 201 h 336"/>
                  <a:gd name="T46" fmla="*/ 83 w 279"/>
                  <a:gd name="T47" fmla="*/ 197 h 336"/>
                  <a:gd name="T48" fmla="*/ 83 w 279"/>
                  <a:gd name="T49" fmla="*/ 197 h 336"/>
                  <a:gd name="T50" fmla="*/ 83 w 279"/>
                  <a:gd name="T51" fmla="*/ 197 h 336"/>
                  <a:gd name="T52" fmla="*/ 64 w 279"/>
                  <a:gd name="T53" fmla="*/ 143 h 336"/>
                  <a:gd name="T54" fmla="*/ 139 w 279"/>
                  <a:gd name="T55" fmla="*/ 63 h 336"/>
                  <a:gd name="T56" fmla="*/ 215 w 279"/>
                  <a:gd name="T57" fmla="*/ 143 h 336"/>
                  <a:gd name="T58" fmla="*/ 191 w 279"/>
                  <a:gd name="T59" fmla="*/ 202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9" h="336">
                    <a:moveTo>
                      <a:pt x="139" y="0"/>
                    </a:moveTo>
                    <a:cubicBezTo>
                      <a:pt x="62" y="0"/>
                      <a:pt x="0" y="62"/>
                      <a:pt x="0" y="139"/>
                    </a:cubicBezTo>
                    <a:cubicBezTo>
                      <a:pt x="0" y="175"/>
                      <a:pt x="13" y="208"/>
                      <a:pt x="35" y="233"/>
                    </a:cubicBezTo>
                    <a:cubicBezTo>
                      <a:pt x="35" y="233"/>
                      <a:pt x="35" y="233"/>
                      <a:pt x="35" y="233"/>
                    </a:cubicBezTo>
                    <a:cubicBezTo>
                      <a:pt x="35" y="233"/>
                      <a:pt x="35" y="233"/>
                      <a:pt x="36" y="233"/>
                    </a:cubicBezTo>
                    <a:cubicBezTo>
                      <a:pt x="38" y="235"/>
                      <a:pt x="40" y="237"/>
                      <a:pt x="42" y="240"/>
                    </a:cubicBezTo>
                    <a:cubicBezTo>
                      <a:pt x="50" y="248"/>
                      <a:pt x="65" y="264"/>
                      <a:pt x="74" y="280"/>
                    </a:cubicBezTo>
                    <a:cubicBezTo>
                      <a:pt x="89" y="303"/>
                      <a:pt x="81" y="336"/>
                      <a:pt x="115" y="336"/>
                    </a:cubicBezTo>
                    <a:cubicBezTo>
                      <a:pt x="136" y="336"/>
                      <a:pt x="136" y="336"/>
                      <a:pt x="136" y="336"/>
                    </a:cubicBezTo>
                    <a:cubicBezTo>
                      <a:pt x="143" y="336"/>
                      <a:pt x="143" y="336"/>
                      <a:pt x="143" y="336"/>
                    </a:cubicBezTo>
                    <a:cubicBezTo>
                      <a:pt x="164" y="336"/>
                      <a:pt x="164" y="336"/>
                      <a:pt x="164" y="336"/>
                    </a:cubicBezTo>
                    <a:cubicBezTo>
                      <a:pt x="197" y="336"/>
                      <a:pt x="190" y="303"/>
                      <a:pt x="204" y="280"/>
                    </a:cubicBezTo>
                    <a:cubicBezTo>
                      <a:pt x="214" y="265"/>
                      <a:pt x="227" y="250"/>
                      <a:pt x="235" y="241"/>
                    </a:cubicBezTo>
                    <a:cubicBezTo>
                      <a:pt x="262" y="215"/>
                      <a:pt x="279" y="179"/>
                      <a:pt x="279" y="139"/>
                    </a:cubicBezTo>
                    <a:cubicBezTo>
                      <a:pt x="279" y="62"/>
                      <a:pt x="216" y="0"/>
                      <a:pt x="139" y="0"/>
                    </a:cubicBezTo>
                    <a:close/>
                    <a:moveTo>
                      <a:pt x="191" y="202"/>
                    </a:moveTo>
                    <a:cubicBezTo>
                      <a:pt x="187" y="207"/>
                      <a:pt x="179" y="216"/>
                      <a:pt x="174" y="224"/>
                    </a:cubicBezTo>
                    <a:cubicBezTo>
                      <a:pt x="167" y="238"/>
                      <a:pt x="171" y="256"/>
                      <a:pt x="153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7" y="256"/>
                      <a:pt x="137" y="256"/>
                      <a:pt x="137" y="256"/>
                    </a:cubicBezTo>
                    <a:cubicBezTo>
                      <a:pt x="126" y="256"/>
                      <a:pt x="126" y="256"/>
                      <a:pt x="126" y="256"/>
                    </a:cubicBezTo>
                    <a:cubicBezTo>
                      <a:pt x="108" y="256"/>
                      <a:pt x="112" y="238"/>
                      <a:pt x="104" y="224"/>
                    </a:cubicBezTo>
                    <a:cubicBezTo>
                      <a:pt x="99" y="215"/>
                      <a:pt x="91" y="206"/>
                      <a:pt x="87" y="201"/>
                    </a:cubicBezTo>
                    <a:cubicBezTo>
                      <a:pt x="85" y="200"/>
                      <a:pt x="84" y="199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71" y="183"/>
                      <a:pt x="64" y="164"/>
                      <a:pt x="64" y="143"/>
                    </a:cubicBezTo>
                    <a:cubicBezTo>
                      <a:pt x="64" y="99"/>
                      <a:pt x="98" y="63"/>
                      <a:pt x="139" y="63"/>
                    </a:cubicBezTo>
                    <a:cubicBezTo>
                      <a:pt x="181" y="63"/>
                      <a:pt x="215" y="99"/>
                      <a:pt x="215" y="143"/>
                    </a:cubicBezTo>
                    <a:cubicBezTo>
                      <a:pt x="215" y="166"/>
                      <a:pt x="206" y="187"/>
                      <a:pt x="191" y="2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8" name="Freeform 6"/>
              <p:cNvSpPr>
                <a:spLocks noEditPoints="1"/>
              </p:cNvSpPr>
              <p:nvPr/>
            </p:nvSpPr>
            <p:spPr bwMode="auto">
              <a:xfrm>
                <a:off x="6880225" y="3792538"/>
                <a:ext cx="512763" cy="617537"/>
              </a:xfrm>
              <a:custGeom>
                <a:avLst/>
                <a:gdLst>
                  <a:gd name="T0" fmla="*/ 139 w 279"/>
                  <a:gd name="T1" fmla="*/ 0 h 336"/>
                  <a:gd name="T2" fmla="*/ 0 w 279"/>
                  <a:gd name="T3" fmla="*/ 139 h 336"/>
                  <a:gd name="T4" fmla="*/ 35 w 279"/>
                  <a:gd name="T5" fmla="*/ 233 h 336"/>
                  <a:gd name="T6" fmla="*/ 35 w 279"/>
                  <a:gd name="T7" fmla="*/ 233 h 336"/>
                  <a:gd name="T8" fmla="*/ 36 w 279"/>
                  <a:gd name="T9" fmla="*/ 233 h 336"/>
                  <a:gd name="T10" fmla="*/ 42 w 279"/>
                  <a:gd name="T11" fmla="*/ 240 h 336"/>
                  <a:gd name="T12" fmla="*/ 74 w 279"/>
                  <a:gd name="T13" fmla="*/ 280 h 336"/>
                  <a:gd name="T14" fmla="*/ 115 w 279"/>
                  <a:gd name="T15" fmla="*/ 336 h 336"/>
                  <a:gd name="T16" fmla="*/ 136 w 279"/>
                  <a:gd name="T17" fmla="*/ 336 h 336"/>
                  <a:gd name="T18" fmla="*/ 143 w 279"/>
                  <a:gd name="T19" fmla="*/ 336 h 336"/>
                  <a:gd name="T20" fmla="*/ 164 w 279"/>
                  <a:gd name="T21" fmla="*/ 336 h 336"/>
                  <a:gd name="T22" fmla="*/ 204 w 279"/>
                  <a:gd name="T23" fmla="*/ 280 h 336"/>
                  <a:gd name="T24" fmla="*/ 235 w 279"/>
                  <a:gd name="T25" fmla="*/ 241 h 336"/>
                  <a:gd name="T26" fmla="*/ 279 w 279"/>
                  <a:gd name="T27" fmla="*/ 139 h 336"/>
                  <a:gd name="T28" fmla="*/ 139 w 279"/>
                  <a:gd name="T29" fmla="*/ 0 h 336"/>
                  <a:gd name="T30" fmla="*/ 191 w 279"/>
                  <a:gd name="T31" fmla="*/ 202 h 336"/>
                  <a:gd name="T32" fmla="*/ 174 w 279"/>
                  <a:gd name="T33" fmla="*/ 224 h 336"/>
                  <a:gd name="T34" fmla="*/ 153 w 279"/>
                  <a:gd name="T35" fmla="*/ 256 h 336"/>
                  <a:gd name="T36" fmla="*/ 141 w 279"/>
                  <a:gd name="T37" fmla="*/ 256 h 336"/>
                  <a:gd name="T38" fmla="*/ 137 w 279"/>
                  <a:gd name="T39" fmla="*/ 256 h 336"/>
                  <a:gd name="T40" fmla="*/ 126 w 279"/>
                  <a:gd name="T41" fmla="*/ 256 h 336"/>
                  <a:gd name="T42" fmla="*/ 104 w 279"/>
                  <a:gd name="T43" fmla="*/ 224 h 336"/>
                  <a:gd name="T44" fmla="*/ 87 w 279"/>
                  <a:gd name="T45" fmla="*/ 201 h 336"/>
                  <a:gd name="T46" fmla="*/ 83 w 279"/>
                  <a:gd name="T47" fmla="*/ 197 h 336"/>
                  <a:gd name="T48" fmla="*/ 83 w 279"/>
                  <a:gd name="T49" fmla="*/ 197 h 336"/>
                  <a:gd name="T50" fmla="*/ 83 w 279"/>
                  <a:gd name="T51" fmla="*/ 197 h 336"/>
                  <a:gd name="T52" fmla="*/ 64 w 279"/>
                  <a:gd name="T53" fmla="*/ 143 h 336"/>
                  <a:gd name="T54" fmla="*/ 139 w 279"/>
                  <a:gd name="T55" fmla="*/ 63 h 336"/>
                  <a:gd name="T56" fmla="*/ 215 w 279"/>
                  <a:gd name="T57" fmla="*/ 143 h 336"/>
                  <a:gd name="T58" fmla="*/ 191 w 279"/>
                  <a:gd name="T59" fmla="*/ 202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9" h="336">
                    <a:moveTo>
                      <a:pt x="139" y="0"/>
                    </a:moveTo>
                    <a:cubicBezTo>
                      <a:pt x="62" y="0"/>
                      <a:pt x="0" y="62"/>
                      <a:pt x="0" y="139"/>
                    </a:cubicBezTo>
                    <a:cubicBezTo>
                      <a:pt x="0" y="175"/>
                      <a:pt x="13" y="208"/>
                      <a:pt x="35" y="233"/>
                    </a:cubicBezTo>
                    <a:cubicBezTo>
                      <a:pt x="35" y="233"/>
                      <a:pt x="35" y="233"/>
                      <a:pt x="35" y="233"/>
                    </a:cubicBezTo>
                    <a:cubicBezTo>
                      <a:pt x="35" y="233"/>
                      <a:pt x="35" y="233"/>
                      <a:pt x="36" y="233"/>
                    </a:cubicBezTo>
                    <a:cubicBezTo>
                      <a:pt x="38" y="235"/>
                      <a:pt x="40" y="237"/>
                      <a:pt x="42" y="240"/>
                    </a:cubicBezTo>
                    <a:cubicBezTo>
                      <a:pt x="50" y="248"/>
                      <a:pt x="65" y="264"/>
                      <a:pt x="74" y="280"/>
                    </a:cubicBezTo>
                    <a:cubicBezTo>
                      <a:pt x="89" y="303"/>
                      <a:pt x="81" y="336"/>
                      <a:pt x="115" y="336"/>
                    </a:cubicBezTo>
                    <a:cubicBezTo>
                      <a:pt x="136" y="336"/>
                      <a:pt x="136" y="336"/>
                      <a:pt x="136" y="336"/>
                    </a:cubicBezTo>
                    <a:cubicBezTo>
                      <a:pt x="143" y="336"/>
                      <a:pt x="143" y="336"/>
                      <a:pt x="143" y="336"/>
                    </a:cubicBezTo>
                    <a:cubicBezTo>
                      <a:pt x="164" y="336"/>
                      <a:pt x="164" y="336"/>
                      <a:pt x="164" y="336"/>
                    </a:cubicBezTo>
                    <a:cubicBezTo>
                      <a:pt x="197" y="336"/>
                      <a:pt x="190" y="303"/>
                      <a:pt x="204" y="280"/>
                    </a:cubicBezTo>
                    <a:cubicBezTo>
                      <a:pt x="214" y="265"/>
                      <a:pt x="227" y="250"/>
                      <a:pt x="235" y="241"/>
                    </a:cubicBezTo>
                    <a:cubicBezTo>
                      <a:pt x="262" y="215"/>
                      <a:pt x="279" y="179"/>
                      <a:pt x="279" y="139"/>
                    </a:cubicBezTo>
                    <a:cubicBezTo>
                      <a:pt x="279" y="62"/>
                      <a:pt x="216" y="0"/>
                      <a:pt x="139" y="0"/>
                    </a:cubicBezTo>
                    <a:close/>
                    <a:moveTo>
                      <a:pt x="191" y="202"/>
                    </a:moveTo>
                    <a:cubicBezTo>
                      <a:pt x="187" y="207"/>
                      <a:pt x="179" y="216"/>
                      <a:pt x="174" y="224"/>
                    </a:cubicBezTo>
                    <a:cubicBezTo>
                      <a:pt x="167" y="238"/>
                      <a:pt x="171" y="256"/>
                      <a:pt x="153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7" y="256"/>
                      <a:pt x="137" y="256"/>
                      <a:pt x="137" y="256"/>
                    </a:cubicBezTo>
                    <a:cubicBezTo>
                      <a:pt x="126" y="256"/>
                      <a:pt x="126" y="256"/>
                      <a:pt x="126" y="256"/>
                    </a:cubicBezTo>
                    <a:cubicBezTo>
                      <a:pt x="108" y="256"/>
                      <a:pt x="112" y="238"/>
                      <a:pt x="104" y="224"/>
                    </a:cubicBezTo>
                    <a:cubicBezTo>
                      <a:pt x="99" y="215"/>
                      <a:pt x="91" y="206"/>
                      <a:pt x="87" y="201"/>
                    </a:cubicBezTo>
                    <a:cubicBezTo>
                      <a:pt x="85" y="200"/>
                      <a:pt x="84" y="199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71" y="183"/>
                      <a:pt x="64" y="164"/>
                      <a:pt x="64" y="143"/>
                    </a:cubicBezTo>
                    <a:cubicBezTo>
                      <a:pt x="64" y="99"/>
                      <a:pt x="98" y="63"/>
                      <a:pt x="139" y="63"/>
                    </a:cubicBezTo>
                    <a:cubicBezTo>
                      <a:pt x="181" y="63"/>
                      <a:pt x="215" y="99"/>
                      <a:pt x="215" y="143"/>
                    </a:cubicBezTo>
                    <a:cubicBezTo>
                      <a:pt x="215" y="166"/>
                      <a:pt x="206" y="187"/>
                      <a:pt x="191" y="202"/>
                    </a:cubicBez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9" name="Freeform 7"/>
              <p:cNvSpPr/>
              <p:nvPr/>
            </p:nvSpPr>
            <p:spPr bwMode="auto">
              <a:xfrm>
                <a:off x="7050088" y="4413250"/>
                <a:ext cx="171450" cy="42862"/>
              </a:xfrm>
              <a:custGeom>
                <a:avLst/>
                <a:gdLst>
                  <a:gd name="T0" fmla="*/ 94 w 94"/>
                  <a:gd name="T1" fmla="*/ 12 h 23"/>
                  <a:gd name="T2" fmla="*/ 83 w 94"/>
                  <a:gd name="T3" fmla="*/ 23 h 23"/>
                  <a:gd name="T4" fmla="*/ 10 w 94"/>
                  <a:gd name="T5" fmla="*/ 23 h 23"/>
                  <a:gd name="T6" fmla="*/ 0 w 94"/>
                  <a:gd name="T7" fmla="*/ 12 h 23"/>
                  <a:gd name="T8" fmla="*/ 0 w 94"/>
                  <a:gd name="T9" fmla="*/ 11 h 23"/>
                  <a:gd name="T10" fmla="*/ 10 w 94"/>
                  <a:gd name="T11" fmla="*/ 0 h 23"/>
                  <a:gd name="T12" fmla="*/ 83 w 94"/>
                  <a:gd name="T13" fmla="*/ 0 h 23"/>
                  <a:gd name="T14" fmla="*/ 94 w 94"/>
                  <a:gd name="T15" fmla="*/ 11 h 23"/>
                  <a:gd name="T16" fmla="*/ 94 w 94"/>
                  <a:gd name="T17" fmla="*/ 1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4" h="23">
                    <a:moveTo>
                      <a:pt x="94" y="12"/>
                    </a:moveTo>
                    <a:cubicBezTo>
                      <a:pt x="94" y="17"/>
                      <a:pt x="89" y="23"/>
                      <a:pt x="83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4" y="23"/>
                      <a:pt x="0" y="17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6"/>
                      <a:pt x="4" y="0"/>
                      <a:pt x="10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9" y="0"/>
                      <a:pt x="94" y="6"/>
                      <a:pt x="94" y="11"/>
                    </a:cubicBezTo>
                    <a:lnTo>
                      <a:pt x="94" y="12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0" name="Freeform 8"/>
              <p:cNvSpPr/>
              <p:nvPr/>
            </p:nvSpPr>
            <p:spPr bwMode="auto">
              <a:xfrm>
                <a:off x="7050088" y="4462463"/>
                <a:ext cx="171450" cy="36512"/>
              </a:xfrm>
              <a:custGeom>
                <a:avLst/>
                <a:gdLst>
                  <a:gd name="T0" fmla="*/ 94 w 94"/>
                  <a:gd name="T1" fmla="*/ 11 h 20"/>
                  <a:gd name="T2" fmla="*/ 83 w 94"/>
                  <a:gd name="T3" fmla="*/ 20 h 20"/>
                  <a:gd name="T4" fmla="*/ 10 w 94"/>
                  <a:gd name="T5" fmla="*/ 20 h 20"/>
                  <a:gd name="T6" fmla="*/ 0 w 94"/>
                  <a:gd name="T7" fmla="*/ 11 h 20"/>
                  <a:gd name="T8" fmla="*/ 0 w 94"/>
                  <a:gd name="T9" fmla="*/ 11 h 20"/>
                  <a:gd name="T10" fmla="*/ 10 w 94"/>
                  <a:gd name="T11" fmla="*/ 0 h 20"/>
                  <a:gd name="T12" fmla="*/ 83 w 94"/>
                  <a:gd name="T13" fmla="*/ 0 h 20"/>
                  <a:gd name="T14" fmla="*/ 94 w 94"/>
                  <a:gd name="T15" fmla="*/ 1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20">
                    <a:moveTo>
                      <a:pt x="94" y="11"/>
                    </a:moveTo>
                    <a:cubicBezTo>
                      <a:pt x="94" y="16"/>
                      <a:pt x="89" y="20"/>
                      <a:pt x="83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4" y="20"/>
                      <a:pt x="0" y="16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9" y="0"/>
                      <a:pt x="94" y="5"/>
                      <a:pt x="94" y="11"/>
                    </a:cubicBez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1" name="Oval 9"/>
              <p:cNvSpPr>
                <a:spLocks noChangeArrowheads="1"/>
              </p:cNvSpPr>
              <p:nvPr/>
            </p:nvSpPr>
            <p:spPr bwMode="auto">
              <a:xfrm>
                <a:off x="7092950" y="4468813"/>
                <a:ext cx="84138" cy="71437"/>
              </a:xfrm>
              <a:prstGeom prst="ellipse">
                <a:avLst/>
              </a:pr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2" name="Freeform 10"/>
              <p:cNvSpPr/>
              <p:nvPr/>
            </p:nvSpPr>
            <p:spPr bwMode="auto">
              <a:xfrm>
                <a:off x="7113588" y="3613150"/>
                <a:ext cx="44450" cy="146050"/>
              </a:xfrm>
              <a:custGeom>
                <a:avLst/>
                <a:gdLst>
                  <a:gd name="T0" fmla="*/ 24 w 24"/>
                  <a:gd name="T1" fmla="*/ 68 h 80"/>
                  <a:gd name="T2" fmla="*/ 12 w 24"/>
                  <a:gd name="T3" fmla="*/ 80 h 80"/>
                  <a:gd name="T4" fmla="*/ 12 w 24"/>
                  <a:gd name="T5" fmla="*/ 80 h 80"/>
                  <a:gd name="T6" fmla="*/ 0 w 24"/>
                  <a:gd name="T7" fmla="*/ 68 h 80"/>
                  <a:gd name="T8" fmla="*/ 0 w 24"/>
                  <a:gd name="T9" fmla="*/ 12 h 80"/>
                  <a:gd name="T10" fmla="*/ 12 w 24"/>
                  <a:gd name="T11" fmla="*/ 0 h 80"/>
                  <a:gd name="T12" fmla="*/ 12 w 24"/>
                  <a:gd name="T13" fmla="*/ 0 h 80"/>
                  <a:gd name="T14" fmla="*/ 24 w 24"/>
                  <a:gd name="T15" fmla="*/ 12 h 80"/>
                  <a:gd name="T16" fmla="*/ 24 w 24"/>
                  <a:gd name="T17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80">
                    <a:moveTo>
                      <a:pt x="24" y="68"/>
                    </a:moveTo>
                    <a:cubicBezTo>
                      <a:pt x="24" y="75"/>
                      <a:pt x="19" y="80"/>
                      <a:pt x="12" y="80"/>
                    </a:cubicBezTo>
                    <a:cubicBezTo>
                      <a:pt x="12" y="80"/>
                      <a:pt x="12" y="80"/>
                      <a:pt x="12" y="80"/>
                    </a:cubicBezTo>
                    <a:cubicBezTo>
                      <a:pt x="6" y="80"/>
                      <a:pt x="0" y="75"/>
                      <a:pt x="0" y="6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lnTo>
                      <a:pt x="24" y="68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3" name="Freeform 11"/>
              <p:cNvSpPr/>
              <p:nvPr/>
            </p:nvSpPr>
            <p:spPr bwMode="auto">
              <a:xfrm>
                <a:off x="7415213" y="3978275"/>
                <a:ext cx="146050" cy="44450"/>
              </a:xfrm>
              <a:custGeom>
                <a:avLst/>
                <a:gdLst>
                  <a:gd name="T0" fmla="*/ 12 w 80"/>
                  <a:gd name="T1" fmla="*/ 24 h 24"/>
                  <a:gd name="T2" fmla="*/ 0 w 80"/>
                  <a:gd name="T3" fmla="*/ 12 h 24"/>
                  <a:gd name="T4" fmla="*/ 0 w 80"/>
                  <a:gd name="T5" fmla="*/ 12 h 24"/>
                  <a:gd name="T6" fmla="*/ 12 w 80"/>
                  <a:gd name="T7" fmla="*/ 0 h 24"/>
                  <a:gd name="T8" fmla="*/ 68 w 80"/>
                  <a:gd name="T9" fmla="*/ 0 h 24"/>
                  <a:gd name="T10" fmla="*/ 80 w 80"/>
                  <a:gd name="T11" fmla="*/ 12 h 24"/>
                  <a:gd name="T12" fmla="*/ 80 w 80"/>
                  <a:gd name="T13" fmla="*/ 12 h 24"/>
                  <a:gd name="T14" fmla="*/ 68 w 80"/>
                  <a:gd name="T15" fmla="*/ 24 h 24"/>
                  <a:gd name="T16" fmla="*/ 12 w 80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24">
                    <a:moveTo>
                      <a:pt x="12" y="24"/>
                    </a:moveTo>
                    <a:cubicBezTo>
                      <a:pt x="5" y="24"/>
                      <a:pt x="0" y="19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75" y="0"/>
                      <a:pt x="80" y="6"/>
                      <a:pt x="80" y="12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9"/>
                      <a:pt x="75" y="24"/>
                      <a:pt x="68" y="24"/>
                    </a:cubicBez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4" name="Freeform 12"/>
              <p:cNvSpPr/>
              <p:nvPr/>
            </p:nvSpPr>
            <p:spPr bwMode="auto">
              <a:xfrm>
                <a:off x="6699250" y="3978275"/>
                <a:ext cx="146050" cy="44450"/>
              </a:xfrm>
              <a:custGeom>
                <a:avLst/>
                <a:gdLst>
                  <a:gd name="T0" fmla="*/ 12 w 80"/>
                  <a:gd name="T1" fmla="*/ 24 h 24"/>
                  <a:gd name="T2" fmla="*/ 0 w 80"/>
                  <a:gd name="T3" fmla="*/ 12 h 24"/>
                  <a:gd name="T4" fmla="*/ 0 w 80"/>
                  <a:gd name="T5" fmla="*/ 12 h 24"/>
                  <a:gd name="T6" fmla="*/ 12 w 80"/>
                  <a:gd name="T7" fmla="*/ 0 h 24"/>
                  <a:gd name="T8" fmla="*/ 68 w 80"/>
                  <a:gd name="T9" fmla="*/ 0 h 24"/>
                  <a:gd name="T10" fmla="*/ 80 w 80"/>
                  <a:gd name="T11" fmla="*/ 12 h 24"/>
                  <a:gd name="T12" fmla="*/ 80 w 80"/>
                  <a:gd name="T13" fmla="*/ 12 h 24"/>
                  <a:gd name="T14" fmla="*/ 68 w 80"/>
                  <a:gd name="T15" fmla="*/ 24 h 24"/>
                  <a:gd name="T16" fmla="*/ 12 w 80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24">
                    <a:moveTo>
                      <a:pt x="12" y="24"/>
                    </a:moveTo>
                    <a:cubicBezTo>
                      <a:pt x="5" y="24"/>
                      <a:pt x="0" y="19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6"/>
                      <a:pt x="5" y="0"/>
                      <a:pt x="12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75" y="0"/>
                      <a:pt x="80" y="6"/>
                      <a:pt x="80" y="12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9"/>
                      <a:pt x="75" y="24"/>
                      <a:pt x="68" y="24"/>
                    </a:cubicBezTo>
                    <a:lnTo>
                      <a:pt x="12" y="24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5" name="Freeform 13"/>
              <p:cNvSpPr/>
              <p:nvPr/>
            </p:nvSpPr>
            <p:spPr bwMode="auto">
              <a:xfrm>
                <a:off x="6816725" y="3686175"/>
                <a:ext cx="120650" cy="120650"/>
              </a:xfrm>
              <a:custGeom>
                <a:avLst/>
                <a:gdLst>
                  <a:gd name="T0" fmla="*/ 5 w 66"/>
                  <a:gd name="T1" fmla="*/ 22 h 66"/>
                  <a:gd name="T2" fmla="*/ 5 w 66"/>
                  <a:gd name="T3" fmla="*/ 5 h 66"/>
                  <a:gd name="T4" fmla="*/ 5 w 66"/>
                  <a:gd name="T5" fmla="*/ 5 h 66"/>
                  <a:gd name="T6" fmla="*/ 22 w 66"/>
                  <a:gd name="T7" fmla="*/ 5 h 66"/>
                  <a:gd name="T8" fmla="*/ 62 w 66"/>
                  <a:gd name="T9" fmla="*/ 45 h 66"/>
                  <a:gd name="T10" fmla="*/ 62 w 66"/>
                  <a:gd name="T11" fmla="*/ 62 h 66"/>
                  <a:gd name="T12" fmla="*/ 62 w 66"/>
                  <a:gd name="T13" fmla="*/ 62 h 66"/>
                  <a:gd name="T14" fmla="*/ 45 w 66"/>
                  <a:gd name="T15" fmla="*/ 62 h 66"/>
                  <a:gd name="T16" fmla="*/ 5 w 66"/>
                  <a:gd name="T17" fmla="*/ 2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5" y="22"/>
                    </a:moveTo>
                    <a:cubicBezTo>
                      <a:pt x="0" y="17"/>
                      <a:pt x="0" y="9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9" y="0"/>
                      <a:pt x="17" y="0"/>
                      <a:pt x="22" y="5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6" y="49"/>
                      <a:pt x="66" y="57"/>
                      <a:pt x="62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57" y="66"/>
                      <a:pt x="49" y="66"/>
                      <a:pt x="45" y="62"/>
                    </a:cubicBezTo>
                    <a:lnTo>
                      <a:pt x="5" y="22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6" name="Freeform 14"/>
              <p:cNvSpPr/>
              <p:nvPr/>
            </p:nvSpPr>
            <p:spPr bwMode="auto">
              <a:xfrm>
                <a:off x="7323138" y="3686175"/>
                <a:ext cx="120650" cy="120650"/>
              </a:xfrm>
              <a:custGeom>
                <a:avLst/>
                <a:gdLst>
                  <a:gd name="T0" fmla="*/ 21 w 66"/>
                  <a:gd name="T1" fmla="*/ 62 h 66"/>
                  <a:gd name="T2" fmla="*/ 5 w 66"/>
                  <a:gd name="T3" fmla="*/ 62 h 66"/>
                  <a:gd name="T4" fmla="*/ 5 w 66"/>
                  <a:gd name="T5" fmla="*/ 62 h 66"/>
                  <a:gd name="T6" fmla="*/ 5 w 66"/>
                  <a:gd name="T7" fmla="*/ 45 h 66"/>
                  <a:gd name="T8" fmla="*/ 45 w 66"/>
                  <a:gd name="T9" fmla="*/ 5 h 66"/>
                  <a:gd name="T10" fmla="*/ 61 w 66"/>
                  <a:gd name="T11" fmla="*/ 5 h 66"/>
                  <a:gd name="T12" fmla="*/ 61 w 66"/>
                  <a:gd name="T13" fmla="*/ 5 h 66"/>
                  <a:gd name="T14" fmla="*/ 61 w 66"/>
                  <a:gd name="T15" fmla="*/ 22 h 66"/>
                  <a:gd name="T16" fmla="*/ 21 w 66"/>
                  <a:gd name="T17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1" y="62"/>
                    </a:moveTo>
                    <a:cubicBezTo>
                      <a:pt x="17" y="66"/>
                      <a:pt x="9" y="66"/>
                      <a:pt x="5" y="62"/>
                    </a:cubicBezTo>
                    <a:cubicBezTo>
                      <a:pt x="5" y="62"/>
                      <a:pt x="5" y="62"/>
                      <a:pt x="5" y="62"/>
                    </a:cubicBezTo>
                    <a:cubicBezTo>
                      <a:pt x="0" y="57"/>
                      <a:pt x="0" y="49"/>
                      <a:pt x="5" y="4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9" y="0"/>
                      <a:pt x="57" y="0"/>
                      <a:pt x="61" y="5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6" y="9"/>
                      <a:pt x="66" y="17"/>
                      <a:pt x="61" y="22"/>
                    </a:cubicBezTo>
                    <a:lnTo>
                      <a:pt x="21" y="62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7" name="Freeform 15"/>
              <p:cNvSpPr/>
              <p:nvPr/>
            </p:nvSpPr>
            <p:spPr bwMode="auto">
              <a:xfrm>
                <a:off x="6805613" y="4214813"/>
                <a:ext cx="120650" cy="120650"/>
              </a:xfrm>
              <a:custGeom>
                <a:avLst/>
                <a:gdLst>
                  <a:gd name="T0" fmla="*/ 22 w 66"/>
                  <a:gd name="T1" fmla="*/ 61 h 66"/>
                  <a:gd name="T2" fmla="*/ 5 w 66"/>
                  <a:gd name="T3" fmla="*/ 61 h 66"/>
                  <a:gd name="T4" fmla="*/ 5 w 66"/>
                  <a:gd name="T5" fmla="*/ 61 h 66"/>
                  <a:gd name="T6" fmla="*/ 5 w 66"/>
                  <a:gd name="T7" fmla="*/ 44 h 66"/>
                  <a:gd name="T8" fmla="*/ 45 w 66"/>
                  <a:gd name="T9" fmla="*/ 4 h 66"/>
                  <a:gd name="T10" fmla="*/ 62 w 66"/>
                  <a:gd name="T11" fmla="*/ 4 h 66"/>
                  <a:gd name="T12" fmla="*/ 62 w 66"/>
                  <a:gd name="T13" fmla="*/ 4 h 66"/>
                  <a:gd name="T14" fmla="*/ 62 w 66"/>
                  <a:gd name="T15" fmla="*/ 21 h 66"/>
                  <a:gd name="T16" fmla="*/ 22 w 66"/>
                  <a:gd name="T17" fmla="*/ 6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2" y="61"/>
                    </a:moveTo>
                    <a:cubicBezTo>
                      <a:pt x="17" y="66"/>
                      <a:pt x="10" y="66"/>
                      <a:pt x="5" y="61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0" y="57"/>
                      <a:pt x="0" y="49"/>
                      <a:pt x="5" y="44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50" y="0"/>
                      <a:pt x="57" y="0"/>
                      <a:pt x="62" y="4"/>
                    </a:cubicBezTo>
                    <a:cubicBezTo>
                      <a:pt x="62" y="4"/>
                      <a:pt x="62" y="4"/>
                      <a:pt x="62" y="4"/>
                    </a:cubicBezTo>
                    <a:cubicBezTo>
                      <a:pt x="66" y="9"/>
                      <a:pt x="66" y="17"/>
                      <a:pt x="62" y="21"/>
                    </a:cubicBezTo>
                    <a:lnTo>
                      <a:pt x="22" y="61"/>
                    </a:lnTo>
                    <a:close/>
                  </a:path>
                </a:pathLst>
              </a:custGeom>
              <a:solidFill>
                <a:srgbClr val="68A7E6"/>
              </a:solidFill>
              <a:ln>
                <a:noFill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6" name="Freeform 19"/>
            <p:cNvSpPr>
              <a:spLocks noEditPoints="1"/>
            </p:cNvSpPr>
            <p:nvPr/>
          </p:nvSpPr>
          <p:spPr bwMode="auto">
            <a:xfrm>
              <a:off x="5687602" y="3148215"/>
              <a:ext cx="1930390" cy="1960750"/>
            </a:xfrm>
            <a:custGeom>
              <a:avLst/>
              <a:gdLst>
                <a:gd name="T0" fmla="*/ 430 w 1320"/>
                <a:gd name="T1" fmla="*/ 38 h 1341"/>
                <a:gd name="T2" fmla="*/ 341 w 1320"/>
                <a:gd name="T3" fmla="*/ 222 h 1341"/>
                <a:gd name="T4" fmla="*/ 246 w 1320"/>
                <a:gd name="T5" fmla="*/ 313 h 1341"/>
                <a:gd name="T6" fmla="*/ 118 w 1320"/>
                <a:gd name="T7" fmla="*/ 265 h 1341"/>
                <a:gd name="T8" fmla="*/ 146 w 1320"/>
                <a:gd name="T9" fmla="*/ 468 h 1341"/>
                <a:gd name="T10" fmla="*/ 123 w 1320"/>
                <a:gd name="T11" fmla="*/ 579 h 1341"/>
                <a:gd name="T12" fmla="*/ 0 w 1320"/>
                <a:gd name="T13" fmla="*/ 605 h 1341"/>
                <a:gd name="T14" fmla="*/ 114 w 1320"/>
                <a:gd name="T15" fmla="*/ 749 h 1341"/>
                <a:gd name="T16" fmla="*/ 141 w 1320"/>
                <a:gd name="T17" fmla="*/ 839 h 1341"/>
                <a:gd name="T18" fmla="*/ 35 w 1320"/>
                <a:gd name="T19" fmla="*/ 934 h 1341"/>
                <a:gd name="T20" fmla="*/ 224 w 1320"/>
                <a:gd name="T21" fmla="*/ 1010 h 1341"/>
                <a:gd name="T22" fmla="*/ 288 w 1320"/>
                <a:gd name="T23" fmla="*/ 1070 h 1341"/>
                <a:gd name="T24" fmla="*/ 238 w 1320"/>
                <a:gd name="T25" fmla="*/ 1198 h 1341"/>
                <a:gd name="T26" fmla="*/ 440 w 1320"/>
                <a:gd name="T27" fmla="*/ 1174 h 1341"/>
                <a:gd name="T28" fmla="*/ 525 w 1320"/>
                <a:gd name="T29" fmla="*/ 1197 h 1341"/>
                <a:gd name="T30" fmla="*/ 542 w 1320"/>
                <a:gd name="T31" fmla="*/ 1332 h 1341"/>
                <a:gd name="T32" fmla="*/ 708 w 1320"/>
                <a:gd name="T33" fmla="*/ 1213 h 1341"/>
                <a:gd name="T34" fmla="*/ 794 w 1320"/>
                <a:gd name="T35" fmla="*/ 1194 h 1341"/>
                <a:gd name="T36" fmla="*/ 874 w 1320"/>
                <a:gd name="T37" fmla="*/ 1303 h 1341"/>
                <a:gd name="T38" fmla="*/ 962 w 1320"/>
                <a:gd name="T39" fmla="*/ 1119 h 1341"/>
                <a:gd name="T40" fmla="*/ 1059 w 1320"/>
                <a:gd name="T41" fmla="*/ 1029 h 1341"/>
                <a:gd name="T42" fmla="*/ 1257 w 1320"/>
                <a:gd name="T43" fmla="*/ 961 h 1341"/>
                <a:gd name="T44" fmla="*/ 1156 w 1320"/>
                <a:gd name="T45" fmla="*/ 873 h 1341"/>
                <a:gd name="T46" fmla="*/ 1320 w 1320"/>
                <a:gd name="T47" fmla="*/ 737 h 1341"/>
                <a:gd name="T48" fmla="*/ 1189 w 1320"/>
                <a:gd name="T49" fmla="*/ 580 h 1341"/>
                <a:gd name="T50" fmla="*/ 1165 w 1320"/>
                <a:gd name="T51" fmla="*/ 494 h 1341"/>
                <a:gd name="T52" fmla="*/ 1203 w 1320"/>
                <a:gd name="T53" fmla="*/ 289 h 1341"/>
                <a:gd name="T54" fmla="*/ 1077 w 1320"/>
                <a:gd name="T55" fmla="*/ 333 h 1341"/>
                <a:gd name="T56" fmla="*/ 1066 w 1320"/>
                <a:gd name="T57" fmla="*/ 143 h 1341"/>
                <a:gd name="T58" fmla="*/ 863 w 1320"/>
                <a:gd name="T59" fmla="*/ 168 h 1341"/>
                <a:gd name="T60" fmla="*/ 779 w 1320"/>
                <a:gd name="T61" fmla="*/ 144 h 1341"/>
                <a:gd name="T62" fmla="*/ 626 w 1320"/>
                <a:gd name="T63" fmla="*/ 0 h 1341"/>
                <a:gd name="T64" fmla="*/ 595 w 1320"/>
                <a:gd name="T65" fmla="*/ 132 h 1341"/>
                <a:gd name="T66" fmla="*/ 653 w 1320"/>
                <a:gd name="T67" fmla="*/ 309 h 1341"/>
                <a:gd name="T68" fmla="*/ 653 w 1320"/>
                <a:gd name="T69" fmla="*/ 1032 h 1341"/>
                <a:gd name="T70" fmla="*/ 653 w 1320"/>
                <a:gd name="T71" fmla="*/ 309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20" h="1341">
                  <a:moveTo>
                    <a:pt x="510" y="148"/>
                  </a:moveTo>
                  <a:cubicBezTo>
                    <a:pt x="430" y="38"/>
                    <a:pt x="430" y="38"/>
                    <a:pt x="430" y="38"/>
                  </a:cubicBezTo>
                  <a:cubicBezTo>
                    <a:pt x="307" y="95"/>
                    <a:pt x="307" y="95"/>
                    <a:pt x="307" y="95"/>
                  </a:cubicBezTo>
                  <a:cubicBezTo>
                    <a:pt x="341" y="222"/>
                    <a:pt x="341" y="222"/>
                    <a:pt x="341" y="222"/>
                  </a:cubicBezTo>
                  <a:cubicBezTo>
                    <a:pt x="343" y="226"/>
                    <a:pt x="343" y="226"/>
                    <a:pt x="343" y="226"/>
                  </a:cubicBezTo>
                  <a:cubicBezTo>
                    <a:pt x="307" y="251"/>
                    <a:pt x="275" y="281"/>
                    <a:pt x="246" y="313"/>
                  </a:cubicBezTo>
                  <a:cubicBezTo>
                    <a:pt x="245" y="313"/>
                    <a:pt x="245" y="313"/>
                    <a:pt x="245" y="313"/>
                  </a:cubicBezTo>
                  <a:cubicBezTo>
                    <a:pt x="118" y="265"/>
                    <a:pt x="118" y="265"/>
                    <a:pt x="118" y="265"/>
                  </a:cubicBezTo>
                  <a:cubicBezTo>
                    <a:pt x="47" y="380"/>
                    <a:pt x="47" y="380"/>
                    <a:pt x="47" y="380"/>
                  </a:cubicBezTo>
                  <a:cubicBezTo>
                    <a:pt x="146" y="468"/>
                    <a:pt x="146" y="468"/>
                    <a:pt x="146" y="468"/>
                  </a:cubicBezTo>
                  <a:cubicBezTo>
                    <a:pt x="152" y="470"/>
                    <a:pt x="152" y="470"/>
                    <a:pt x="152" y="470"/>
                  </a:cubicBezTo>
                  <a:cubicBezTo>
                    <a:pt x="138" y="505"/>
                    <a:pt x="130" y="541"/>
                    <a:pt x="123" y="579"/>
                  </a:cubicBezTo>
                  <a:cubicBezTo>
                    <a:pt x="126" y="579"/>
                    <a:pt x="126" y="579"/>
                    <a:pt x="126" y="579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740"/>
                    <a:pt x="0" y="740"/>
                    <a:pt x="0" y="740"/>
                  </a:cubicBezTo>
                  <a:cubicBezTo>
                    <a:pt x="114" y="749"/>
                    <a:pt x="114" y="749"/>
                    <a:pt x="114" y="749"/>
                  </a:cubicBezTo>
                  <a:cubicBezTo>
                    <a:pt x="119" y="749"/>
                    <a:pt x="119" y="749"/>
                    <a:pt x="119" y="749"/>
                  </a:cubicBezTo>
                  <a:cubicBezTo>
                    <a:pt x="124" y="787"/>
                    <a:pt x="131" y="812"/>
                    <a:pt x="141" y="839"/>
                  </a:cubicBezTo>
                  <a:cubicBezTo>
                    <a:pt x="139" y="847"/>
                    <a:pt x="139" y="847"/>
                    <a:pt x="139" y="847"/>
                  </a:cubicBezTo>
                  <a:cubicBezTo>
                    <a:pt x="35" y="934"/>
                    <a:pt x="35" y="934"/>
                    <a:pt x="35" y="934"/>
                  </a:cubicBezTo>
                  <a:cubicBezTo>
                    <a:pt x="100" y="1052"/>
                    <a:pt x="100" y="1052"/>
                    <a:pt x="100" y="1052"/>
                  </a:cubicBezTo>
                  <a:cubicBezTo>
                    <a:pt x="224" y="1010"/>
                    <a:pt x="224" y="1010"/>
                    <a:pt x="224" y="1010"/>
                  </a:cubicBezTo>
                  <a:cubicBezTo>
                    <a:pt x="229" y="1008"/>
                    <a:pt x="229" y="1008"/>
                    <a:pt x="229" y="1008"/>
                  </a:cubicBezTo>
                  <a:cubicBezTo>
                    <a:pt x="247" y="1030"/>
                    <a:pt x="267" y="1051"/>
                    <a:pt x="288" y="1070"/>
                  </a:cubicBezTo>
                  <a:cubicBezTo>
                    <a:pt x="287" y="1072"/>
                    <a:pt x="287" y="1072"/>
                    <a:pt x="287" y="1072"/>
                  </a:cubicBezTo>
                  <a:cubicBezTo>
                    <a:pt x="238" y="1198"/>
                    <a:pt x="238" y="1198"/>
                    <a:pt x="238" y="1198"/>
                  </a:cubicBezTo>
                  <a:cubicBezTo>
                    <a:pt x="352" y="1271"/>
                    <a:pt x="352" y="1271"/>
                    <a:pt x="352" y="1271"/>
                  </a:cubicBezTo>
                  <a:cubicBezTo>
                    <a:pt x="440" y="1174"/>
                    <a:pt x="440" y="1174"/>
                    <a:pt x="440" y="1174"/>
                  </a:cubicBezTo>
                  <a:cubicBezTo>
                    <a:pt x="442" y="1170"/>
                    <a:pt x="442" y="1170"/>
                    <a:pt x="442" y="1170"/>
                  </a:cubicBezTo>
                  <a:cubicBezTo>
                    <a:pt x="469" y="1181"/>
                    <a:pt x="497" y="1190"/>
                    <a:pt x="525" y="1197"/>
                  </a:cubicBezTo>
                  <a:cubicBezTo>
                    <a:pt x="525" y="1198"/>
                    <a:pt x="525" y="1198"/>
                    <a:pt x="525" y="1198"/>
                  </a:cubicBezTo>
                  <a:cubicBezTo>
                    <a:pt x="542" y="1332"/>
                    <a:pt x="542" y="1332"/>
                    <a:pt x="542" y="1332"/>
                  </a:cubicBezTo>
                  <a:cubicBezTo>
                    <a:pt x="677" y="1341"/>
                    <a:pt x="677" y="1341"/>
                    <a:pt x="677" y="1341"/>
                  </a:cubicBezTo>
                  <a:cubicBezTo>
                    <a:pt x="708" y="1213"/>
                    <a:pt x="708" y="1213"/>
                    <a:pt x="708" y="1213"/>
                  </a:cubicBezTo>
                  <a:cubicBezTo>
                    <a:pt x="708" y="1210"/>
                    <a:pt x="708" y="1210"/>
                    <a:pt x="708" y="1210"/>
                  </a:cubicBezTo>
                  <a:cubicBezTo>
                    <a:pt x="738" y="1207"/>
                    <a:pt x="766" y="1201"/>
                    <a:pt x="794" y="1194"/>
                  </a:cubicBezTo>
                  <a:cubicBezTo>
                    <a:pt x="794" y="1194"/>
                    <a:pt x="794" y="1194"/>
                    <a:pt x="794" y="1194"/>
                  </a:cubicBezTo>
                  <a:cubicBezTo>
                    <a:pt x="874" y="1303"/>
                    <a:pt x="874" y="1303"/>
                    <a:pt x="874" y="1303"/>
                  </a:cubicBezTo>
                  <a:cubicBezTo>
                    <a:pt x="996" y="1246"/>
                    <a:pt x="996" y="1246"/>
                    <a:pt x="996" y="1246"/>
                  </a:cubicBezTo>
                  <a:cubicBezTo>
                    <a:pt x="962" y="1119"/>
                    <a:pt x="962" y="1119"/>
                    <a:pt x="962" y="1119"/>
                  </a:cubicBezTo>
                  <a:cubicBezTo>
                    <a:pt x="961" y="1117"/>
                    <a:pt x="961" y="1117"/>
                    <a:pt x="961" y="1117"/>
                  </a:cubicBezTo>
                  <a:cubicBezTo>
                    <a:pt x="997" y="1092"/>
                    <a:pt x="1030" y="1062"/>
                    <a:pt x="1059" y="1029"/>
                  </a:cubicBezTo>
                  <a:cubicBezTo>
                    <a:pt x="1186" y="1076"/>
                    <a:pt x="1186" y="1076"/>
                    <a:pt x="1186" y="1076"/>
                  </a:cubicBezTo>
                  <a:cubicBezTo>
                    <a:pt x="1257" y="961"/>
                    <a:pt x="1257" y="961"/>
                    <a:pt x="1257" y="961"/>
                  </a:cubicBezTo>
                  <a:cubicBezTo>
                    <a:pt x="1158" y="874"/>
                    <a:pt x="1158" y="874"/>
                    <a:pt x="1158" y="874"/>
                  </a:cubicBezTo>
                  <a:cubicBezTo>
                    <a:pt x="1156" y="873"/>
                    <a:pt x="1156" y="873"/>
                    <a:pt x="1156" y="873"/>
                  </a:cubicBezTo>
                  <a:cubicBezTo>
                    <a:pt x="1170" y="838"/>
                    <a:pt x="1181" y="801"/>
                    <a:pt x="1187" y="763"/>
                  </a:cubicBezTo>
                  <a:cubicBezTo>
                    <a:pt x="1320" y="737"/>
                    <a:pt x="1320" y="737"/>
                    <a:pt x="1320" y="737"/>
                  </a:cubicBezTo>
                  <a:cubicBezTo>
                    <a:pt x="1320" y="601"/>
                    <a:pt x="1320" y="601"/>
                    <a:pt x="1320" y="601"/>
                  </a:cubicBezTo>
                  <a:cubicBezTo>
                    <a:pt x="1189" y="580"/>
                    <a:pt x="1189" y="580"/>
                    <a:pt x="1189" y="580"/>
                  </a:cubicBezTo>
                  <a:cubicBezTo>
                    <a:pt x="1187" y="580"/>
                    <a:pt x="1187" y="580"/>
                    <a:pt x="1187" y="580"/>
                  </a:cubicBezTo>
                  <a:cubicBezTo>
                    <a:pt x="1182" y="541"/>
                    <a:pt x="1175" y="522"/>
                    <a:pt x="1165" y="494"/>
                  </a:cubicBezTo>
                  <a:cubicBezTo>
                    <a:pt x="1268" y="408"/>
                    <a:pt x="1268" y="408"/>
                    <a:pt x="1268" y="408"/>
                  </a:cubicBezTo>
                  <a:cubicBezTo>
                    <a:pt x="1203" y="289"/>
                    <a:pt x="1203" y="289"/>
                    <a:pt x="1203" y="289"/>
                  </a:cubicBezTo>
                  <a:cubicBezTo>
                    <a:pt x="1079" y="332"/>
                    <a:pt x="1079" y="332"/>
                    <a:pt x="1079" y="332"/>
                  </a:cubicBezTo>
                  <a:cubicBezTo>
                    <a:pt x="1077" y="333"/>
                    <a:pt x="1077" y="333"/>
                    <a:pt x="1077" y="333"/>
                  </a:cubicBezTo>
                  <a:cubicBezTo>
                    <a:pt x="1059" y="310"/>
                    <a:pt x="1038" y="289"/>
                    <a:pt x="1017" y="269"/>
                  </a:cubicBezTo>
                  <a:cubicBezTo>
                    <a:pt x="1066" y="143"/>
                    <a:pt x="1066" y="143"/>
                    <a:pt x="1066" y="143"/>
                  </a:cubicBezTo>
                  <a:cubicBezTo>
                    <a:pt x="952" y="71"/>
                    <a:pt x="952" y="71"/>
                    <a:pt x="952" y="71"/>
                  </a:cubicBezTo>
                  <a:cubicBezTo>
                    <a:pt x="863" y="168"/>
                    <a:pt x="863" y="168"/>
                    <a:pt x="863" y="168"/>
                  </a:cubicBezTo>
                  <a:cubicBezTo>
                    <a:pt x="862" y="170"/>
                    <a:pt x="862" y="170"/>
                    <a:pt x="862" y="170"/>
                  </a:cubicBezTo>
                  <a:cubicBezTo>
                    <a:pt x="835" y="159"/>
                    <a:pt x="807" y="150"/>
                    <a:pt x="779" y="144"/>
                  </a:cubicBezTo>
                  <a:cubicBezTo>
                    <a:pt x="761" y="9"/>
                    <a:pt x="761" y="9"/>
                    <a:pt x="761" y="9"/>
                  </a:cubicBezTo>
                  <a:cubicBezTo>
                    <a:pt x="626" y="0"/>
                    <a:pt x="626" y="0"/>
                    <a:pt x="626" y="0"/>
                  </a:cubicBezTo>
                  <a:cubicBezTo>
                    <a:pt x="595" y="128"/>
                    <a:pt x="595" y="128"/>
                    <a:pt x="595" y="128"/>
                  </a:cubicBezTo>
                  <a:cubicBezTo>
                    <a:pt x="595" y="132"/>
                    <a:pt x="595" y="132"/>
                    <a:pt x="595" y="132"/>
                  </a:cubicBezTo>
                  <a:cubicBezTo>
                    <a:pt x="566" y="135"/>
                    <a:pt x="537" y="141"/>
                    <a:pt x="510" y="148"/>
                  </a:cubicBezTo>
                  <a:close/>
                  <a:moveTo>
                    <a:pt x="653" y="309"/>
                  </a:moveTo>
                  <a:cubicBezTo>
                    <a:pt x="853" y="309"/>
                    <a:pt x="1015" y="471"/>
                    <a:pt x="1014" y="671"/>
                  </a:cubicBezTo>
                  <a:cubicBezTo>
                    <a:pt x="1014" y="870"/>
                    <a:pt x="853" y="1032"/>
                    <a:pt x="653" y="1032"/>
                  </a:cubicBezTo>
                  <a:cubicBezTo>
                    <a:pt x="453" y="1032"/>
                    <a:pt x="292" y="870"/>
                    <a:pt x="292" y="670"/>
                  </a:cubicBezTo>
                  <a:cubicBezTo>
                    <a:pt x="292" y="471"/>
                    <a:pt x="454" y="309"/>
                    <a:pt x="653" y="309"/>
                  </a:cubicBezTo>
                  <a:close/>
                </a:path>
              </a:pathLst>
            </a:custGeom>
            <a:solidFill>
              <a:srgbClr val="68A7E6"/>
            </a:solidFill>
            <a:ln>
              <a:noFill/>
            </a:ln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8" name="Freeform 11"/>
          <p:cNvSpPr/>
          <p:nvPr/>
        </p:nvSpPr>
        <p:spPr bwMode="auto">
          <a:xfrm rot="2270660">
            <a:off x="2061480" y="2875025"/>
            <a:ext cx="167122" cy="45708"/>
          </a:xfrm>
          <a:custGeom>
            <a:avLst/>
            <a:gdLst>
              <a:gd name="T0" fmla="*/ 12 w 80"/>
              <a:gd name="T1" fmla="*/ 24 h 24"/>
              <a:gd name="T2" fmla="*/ 0 w 80"/>
              <a:gd name="T3" fmla="*/ 12 h 24"/>
              <a:gd name="T4" fmla="*/ 0 w 80"/>
              <a:gd name="T5" fmla="*/ 12 h 24"/>
              <a:gd name="T6" fmla="*/ 12 w 80"/>
              <a:gd name="T7" fmla="*/ 0 h 24"/>
              <a:gd name="T8" fmla="*/ 68 w 80"/>
              <a:gd name="T9" fmla="*/ 0 h 24"/>
              <a:gd name="T10" fmla="*/ 80 w 80"/>
              <a:gd name="T11" fmla="*/ 12 h 24"/>
              <a:gd name="T12" fmla="*/ 80 w 80"/>
              <a:gd name="T13" fmla="*/ 12 h 24"/>
              <a:gd name="T14" fmla="*/ 68 w 80"/>
              <a:gd name="T15" fmla="*/ 24 h 24"/>
              <a:gd name="T16" fmla="*/ 12 w 80"/>
              <a:gd name="T17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" h="24">
                <a:moveTo>
                  <a:pt x="12" y="24"/>
                </a:moveTo>
                <a:cubicBezTo>
                  <a:pt x="5" y="24"/>
                  <a:pt x="0" y="19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6"/>
                  <a:pt x="5" y="0"/>
                  <a:pt x="12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75" y="0"/>
                  <a:pt x="80" y="6"/>
                  <a:pt x="80" y="12"/>
                </a:cubicBezTo>
                <a:cubicBezTo>
                  <a:pt x="80" y="12"/>
                  <a:pt x="80" y="12"/>
                  <a:pt x="80" y="12"/>
                </a:cubicBezTo>
                <a:cubicBezTo>
                  <a:pt x="80" y="19"/>
                  <a:pt x="75" y="24"/>
                  <a:pt x="68" y="24"/>
                </a:cubicBezTo>
                <a:lnTo>
                  <a:pt x="12" y="24"/>
                </a:lnTo>
                <a:close/>
              </a:path>
            </a:pathLst>
          </a:custGeom>
          <a:solidFill>
            <a:srgbClr val="68A7E6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9" name="组合 78"/>
          <p:cNvGrpSpPr/>
          <p:nvPr/>
        </p:nvGrpSpPr>
        <p:grpSpPr>
          <a:xfrm>
            <a:off x="1002500" y="3872519"/>
            <a:ext cx="4834071" cy="492369"/>
            <a:chOff x="2198050" y="808561"/>
            <a:chExt cx="4295449" cy="608493"/>
          </a:xfrm>
          <a:solidFill>
            <a:srgbClr val="0070C0"/>
          </a:solidFill>
        </p:grpSpPr>
        <p:sp>
          <p:nvSpPr>
            <p:cNvPr id="80" name="圆角矩形 8"/>
            <p:cNvSpPr/>
            <p:nvPr/>
          </p:nvSpPr>
          <p:spPr bwMode="auto">
            <a:xfrm>
              <a:off x="2198050" y="808561"/>
              <a:ext cx="4295448" cy="60849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1565" tIns="40783" rIns="81565" bIns="40783" numCol="1" rtlCol="0" anchor="t" anchorCtr="0" compatLnSpc="1"/>
            <a:lstStyle/>
            <a:p>
              <a:pPr algn="ctr" defTabSz="815340"/>
              <a:endParaRPr lang="zh-CN" altLang="en-US" sz="4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2300566" y="910002"/>
              <a:ext cx="4192933" cy="3773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交易团发放</a:t>
              </a:r>
              <a:r>
                <a:rPr lang="en-US" altLang="zh-CN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</a:t>
              </a:r>
              <a:r>
                <a:rPr lang="zh-CN" altLang="en-US" sz="2400" b="1" dirty="0">
                  <a:solidFill>
                    <a:srgbClr val="FAFAF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为辅</a:t>
              </a:r>
              <a:endParaRPr lang="zh-CN" altLang="en-US" sz="2400" b="1" dirty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827595" y="3908917"/>
            <a:ext cx="479608" cy="447152"/>
            <a:chOff x="750658" y="1029685"/>
            <a:chExt cx="639847" cy="596548"/>
          </a:xfrm>
        </p:grpSpPr>
        <p:grpSp>
          <p:nvGrpSpPr>
            <p:cNvPr id="83" name="组合 82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  <p:cNvGrpSpPr/>
            <p:nvPr/>
          </p:nvGrpSpPr>
          <p:grpSpPr>
            <a:xfrm>
              <a:off x="770583" y="1029685"/>
              <a:ext cx="596548" cy="596548"/>
              <a:chOff x="7242071" y="1820433"/>
              <a:chExt cx="688368" cy="688368"/>
            </a:xfrm>
          </p:grpSpPr>
          <p:sp>
            <p:nvSpPr>
              <p:cNvPr id="85" name="椭圆 84"/>
              <p:cNvSpPr/>
              <p:nvPr/>
            </p:nvSpPr>
            <p:spPr>
              <a:xfrm>
                <a:off x="7242071" y="1820433"/>
                <a:ext cx="688368" cy="688368"/>
              </a:xfrm>
              <a:prstGeom prst="ellipse">
                <a:avLst/>
              </a:prstGeom>
              <a:gradFill>
                <a:gsLst>
                  <a:gs pos="0">
                    <a:srgbClr val="FFFFFF"/>
                  </a:gs>
                  <a:gs pos="100000">
                    <a:schemeClr val="bg1">
                      <a:lumMod val="95000"/>
                    </a:schemeClr>
                  </a:gs>
                </a:gsLst>
                <a:lin ang="15000000" scaled="0"/>
              </a:gra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  <a:effectLst>
                <a:outerShdw blurRad="63500" sx="103000" sy="103000" algn="ctr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椭圆 85"/>
              <p:cNvSpPr/>
              <p:nvPr/>
            </p:nvSpPr>
            <p:spPr>
              <a:xfrm>
                <a:off x="7286625" y="1866019"/>
                <a:ext cx="608738" cy="608738"/>
              </a:xfrm>
              <a:prstGeom prst="ellipse">
                <a:avLst/>
              </a:prstGeom>
              <a:solidFill>
                <a:srgbClr val="18478F"/>
              </a:solidFill>
              <a:ln w="28575">
                <a:noFill/>
              </a:ln>
              <a:effectLst/>
            </p:spPr>
            <p:txBody>
              <a:bodyPr vert="horz" wrap="square" lIns="68540" tIns="34270" rIns="68540" bIns="34270" numCol="1" anchor="t" anchorCtr="0" compatLnSpc="1"/>
              <a:lstStyle/>
              <a:p>
                <a:pPr algn="dist"/>
                <a:endParaRPr lang="zh-CN" altLang="en-US" sz="18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4" name="文本框 83"/>
            <p:cNvSpPr txBox="1"/>
            <p:nvPr/>
          </p:nvSpPr>
          <p:spPr>
            <a:xfrm>
              <a:off x="750658" y="1029686"/>
              <a:ext cx="639847" cy="554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</a:rPr>
                <a:t>2</a:t>
              </a:r>
              <a:endParaRPr lang="zh-CN" altLang="en-US" sz="2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7" name="椭圆 86"/>
          <p:cNvSpPr/>
          <p:nvPr/>
        </p:nvSpPr>
        <p:spPr>
          <a:xfrm>
            <a:off x="3297393" y="1892059"/>
            <a:ext cx="233333" cy="23333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椭圆 87"/>
          <p:cNvSpPr/>
          <p:nvPr/>
        </p:nvSpPr>
        <p:spPr>
          <a:xfrm>
            <a:off x="3289911" y="3203235"/>
            <a:ext cx="233333" cy="23333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 88"/>
          <p:cNvSpPr/>
          <p:nvPr/>
        </p:nvSpPr>
        <p:spPr>
          <a:xfrm>
            <a:off x="3530726" y="4826023"/>
            <a:ext cx="4680085" cy="97850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专业观众在网上报名时也可选择交易团发放。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90" name="椭圆 89"/>
          <p:cNvSpPr/>
          <p:nvPr/>
        </p:nvSpPr>
        <p:spPr>
          <a:xfrm>
            <a:off x="3297393" y="4957559"/>
            <a:ext cx="233333" cy="23333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07250" y="1019325"/>
            <a:ext cx="8782943" cy="468814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矩形 4"/>
          <p:cNvSpPr/>
          <p:nvPr/>
        </p:nvSpPr>
        <p:spPr>
          <a:xfrm>
            <a:off x="751232" y="886022"/>
            <a:ext cx="8494978" cy="420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300000"/>
              </a:lnSpc>
            </a:pP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时间要求</a:t>
            </a:r>
            <a:endParaRPr lang="en-US" altLang="zh-C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根据《第二届中国国际进口博览会实施方案》，</a:t>
            </a:r>
            <a:r>
              <a:rPr lang="zh-CN" altLang="en-US" sz="28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</a:t>
            </a:r>
            <a:r>
              <a:rPr lang="en-US" altLang="zh-CN" sz="28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8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8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800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月底前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，各交易团完成专业观众注册、审核、人员类型标注、锁定提交等工作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482807" y="3847840"/>
            <a:ext cx="6705229" cy="1200294"/>
          </a:xfrm>
          <a:prstGeom prst="rect">
            <a:avLst/>
          </a:prstGeom>
          <a:noFill/>
        </p:spPr>
        <p:txBody>
          <a:bodyPr wrap="square" lIns="91406" tIns="45703" rIns="91406" bIns="45703" rtlCol="0">
            <a:spAutoFit/>
          </a:bodyPr>
          <a:lstStyle/>
          <a:p>
            <a:r>
              <a:rPr lang="en-US" altLang="zh-CN" sz="72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YOU!</a:t>
            </a:r>
            <a:endParaRPr lang="zh-CN" altLang="en-US" sz="7200" b="1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994031" y="3561154"/>
            <a:ext cx="4520115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9"/>
          <p:cNvSpPr txBox="1"/>
          <p:nvPr/>
        </p:nvSpPr>
        <p:spPr>
          <a:xfrm>
            <a:off x="5877322" y="2378975"/>
            <a:ext cx="2904894" cy="1200294"/>
          </a:xfrm>
          <a:prstGeom prst="rect">
            <a:avLst/>
          </a:prstGeom>
          <a:noFill/>
        </p:spPr>
        <p:txBody>
          <a:bodyPr wrap="none" lIns="91406" tIns="45703" rIns="91406" bIns="45703" rtlCol="0">
            <a:spAutoFit/>
          </a:bodyPr>
          <a:lstStyle/>
          <a:p>
            <a:pPr algn="r"/>
            <a:r>
              <a:rPr lang="zh-CN" altLang="en-US" sz="72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  谢</a:t>
            </a:r>
            <a:r>
              <a:rPr lang="en-US" altLang="zh-CN" sz="7200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zh-CN" altLang="en-US" sz="7200" b="1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4146431" y="3713554"/>
            <a:ext cx="4520115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402891" y="324739"/>
            <a:ext cx="2838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流程介绍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 flipV="1">
            <a:off x="556159" y="819708"/>
            <a:ext cx="3008523" cy="4571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38" y="981522"/>
            <a:ext cx="2426157" cy="158498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604" y="17756"/>
            <a:ext cx="5082791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4"/>
          <p:cNvSpPr txBox="1"/>
          <p:nvPr/>
        </p:nvSpPr>
        <p:spPr>
          <a:xfrm>
            <a:off x="5695028" y="3174886"/>
            <a:ext cx="3762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系统新增功能</a:t>
            </a:r>
            <a:endParaRPr lang="zh-CN" altLang="en-US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792368" y="4005883"/>
            <a:ext cx="803393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522004" y="1673712"/>
            <a:ext cx="3608094" cy="3492163"/>
            <a:chOff x="4613089" y="790856"/>
            <a:chExt cx="3114000" cy="3114000"/>
          </a:xfrm>
          <a:blipFill>
            <a:blip r:embed="rId1"/>
            <a:stretch>
              <a:fillRect/>
            </a:stretch>
          </a:blipFill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/>
            <a:srcRect l="32033" t="42712" r="32595" b="4196"/>
            <a:stretch>
              <a:fillRect/>
            </a:stretch>
          </p:blipFill>
          <p:spPr>
            <a:xfrm>
              <a:off x="4613089" y="790856"/>
              <a:ext cx="3112826" cy="3112826"/>
            </a:xfrm>
            <a:prstGeom prst="ellipse">
              <a:avLst/>
            </a:prstGeom>
            <a:grpFill/>
          </p:spPr>
        </p:pic>
        <p:sp>
          <p:nvSpPr>
            <p:cNvPr id="11" name="椭圆 10"/>
            <p:cNvSpPr/>
            <p:nvPr/>
          </p:nvSpPr>
          <p:spPr>
            <a:xfrm>
              <a:off x="4613089" y="790856"/>
              <a:ext cx="3114000" cy="3114000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389093" y="3849083"/>
            <a:ext cx="802693" cy="80269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5027" y="3849083"/>
            <a:ext cx="551034" cy="551034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4836450" y="2990505"/>
            <a:ext cx="858578" cy="858578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65739" y="4162683"/>
            <a:ext cx="375420" cy="375420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509463" y="1673712"/>
            <a:ext cx="3631814" cy="3492163"/>
          </a:xfrm>
          <a:prstGeom prst="ellipse">
            <a:avLst/>
          </a:prstGeom>
          <a:solidFill>
            <a:schemeClr val="accent2">
              <a:lumMod val="7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76608" y="2157757"/>
            <a:ext cx="1497526" cy="477053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b="1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16600" b="1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11812" y="1334940"/>
            <a:ext cx="7658465" cy="876517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首届账号信息带入简化报名操作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" name="圆角矩形 2"/>
          <p:cNvSpPr/>
          <p:nvPr/>
        </p:nvSpPr>
        <p:spPr>
          <a:xfrm rot="2700000">
            <a:off x="894620" y="1677759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829782" y="324664"/>
            <a:ext cx="7921241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系统新增功能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专业观众报名部分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83014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文本框 6"/>
          <p:cNvSpPr txBox="1"/>
          <p:nvPr/>
        </p:nvSpPr>
        <p:spPr>
          <a:xfrm>
            <a:off x="988955" y="2514344"/>
            <a:ext cx="7681322" cy="876517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针对境内企业开通无邀请码报名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 rot="2700000">
            <a:off x="871764" y="2857163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1811" y="3693748"/>
            <a:ext cx="7658466" cy="876517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证件费用支持线上付款开票及退票退费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9"/>
          <p:cNvSpPr/>
          <p:nvPr/>
        </p:nvSpPr>
        <p:spPr>
          <a:xfrm rot="2700000">
            <a:off x="894620" y="4036567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8440" y="4979941"/>
            <a:ext cx="7658466" cy="876517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支持证件发放以快递为主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5" name="圆角矩形 14"/>
          <p:cNvSpPr/>
          <p:nvPr/>
        </p:nvSpPr>
        <p:spPr>
          <a:xfrm rot="2700000">
            <a:off x="871248" y="5322761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9616" y="1236067"/>
            <a:ext cx="7689097" cy="970183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 dirty="0"/>
              <a:t>交易团可细分标记人员类型</a:t>
            </a:r>
            <a:endParaRPr lang="en-US" altLang="zh-CN" dirty="0"/>
          </a:p>
          <a:p>
            <a:r>
              <a:rPr lang="zh-CN" altLang="en-US" dirty="0"/>
              <a:t>（</a:t>
            </a:r>
            <a:r>
              <a:rPr lang="en-US" altLang="zh-CN" dirty="0"/>
              <a:t>VIP/</a:t>
            </a:r>
            <a:r>
              <a:rPr lang="zh-CN" altLang="en-US" dirty="0"/>
              <a:t>工作人员</a:t>
            </a:r>
            <a:r>
              <a:rPr lang="en-US" altLang="zh-CN" dirty="0"/>
              <a:t>/</a:t>
            </a:r>
            <a:r>
              <a:rPr lang="zh-CN" altLang="en-US" dirty="0"/>
              <a:t>普通观众）权限给分团</a:t>
            </a:r>
            <a:endParaRPr lang="en-US" altLang="zh-CN" dirty="0"/>
          </a:p>
        </p:txBody>
      </p:sp>
      <p:sp>
        <p:nvSpPr>
          <p:cNvPr id="3" name="圆角矩形 2"/>
          <p:cNvSpPr/>
          <p:nvPr/>
        </p:nvSpPr>
        <p:spPr>
          <a:xfrm rot="2700000">
            <a:off x="841626" y="1604822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788218" y="324664"/>
            <a:ext cx="7480539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系统新增功能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</a:t>
            </a: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交易团管理部分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1450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文本框 6"/>
          <p:cNvSpPr txBox="1"/>
          <p:nvPr/>
        </p:nvSpPr>
        <p:spPr>
          <a:xfrm>
            <a:off x="947391" y="2411839"/>
            <a:ext cx="7681322" cy="986648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人员锁定提交，由进口博览局执行改为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交易团（分团）执行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圆角矩形 7"/>
          <p:cNvSpPr/>
          <p:nvPr/>
        </p:nvSpPr>
        <p:spPr>
          <a:xfrm rot="2700000">
            <a:off x="853085" y="2747370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70247" y="3591399"/>
            <a:ext cx="7658466" cy="1007233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进口博览局给各地方交易团推荐重点邀请企业后台显示，与已邀请到企业名单比对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9"/>
          <p:cNvSpPr/>
          <p:nvPr/>
        </p:nvSpPr>
        <p:spPr>
          <a:xfrm rot="2700000">
            <a:off x="853055" y="3971829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58819" y="4753800"/>
            <a:ext cx="7658466" cy="876517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新增各交易团服务系统管理后台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5" name="圆角矩形 14"/>
          <p:cNvSpPr/>
          <p:nvPr/>
        </p:nvSpPr>
        <p:spPr>
          <a:xfrm rot="2700000">
            <a:off x="853055" y="5103684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9615" y="5785485"/>
            <a:ext cx="7658466" cy="876517"/>
          </a:xfrm>
          <a:prstGeom prst="rect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3200" dirty="0">
                <a:latin typeface="等线" panose="02010600030101010101" pitchFamily="2" charset="-122"/>
                <a:ea typeface="等线" panose="02010600030101010101" pitchFamily="2" charset="-122"/>
              </a:rPr>
              <a:t>新增各地方交易团配套活动信息管理后台</a:t>
            </a:r>
            <a:endParaRPr lang="en-US" altLang="zh-CN" sz="3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6" name="圆角矩形 14"/>
          <p:cNvSpPr/>
          <p:nvPr/>
        </p:nvSpPr>
        <p:spPr>
          <a:xfrm rot="2700000">
            <a:off x="822423" y="6147777"/>
            <a:ext cx="234384" cy="234384"/>
          </a:xfrm>
          <a:prstGeom prst="roundRect">
            <a:avLst/>
          </a:prstGeom>
          <a:solidFill>
            <a:srgbClr val="4472C4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4"/>
          <p:cNvSpPr txBox="1"/>
          <p:nvPr/>
        </p:nvSpPr>
        <p:spPr>
          <a:xfrm>
            <a:off x="5695028" y="3174886"/>
            <a:ext cx="4358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4800" b="1" spc="-15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anose="020B0604020202020204" pitchFamily="34" charset="-122"/>
              </a:rPr>
              <a:t>交易团主要工作</a:t>
            </a:r>
            <a:endParaRPr lang="zh-CN" altLang="en-US" sz="4800" b="1" spc="-15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850556" y="4005883"/>
            <a:ext cx="803393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522004" y="1673712"/>
            <a:ext cx="3608094" cy="3492163"/>
            <a:chOff x="4613089" y="790856"/>
            <a:chExt cx="3114000" cy="3114000"/>
          </a:xfrm>
          <a:blipFill>
            <a:blip r:embed="rId1"/>
            <a:stretch>
              <a:fillRect/>
            </a:stretch>
          </a:blipFill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/>
            <a:srcRect l="32033" t="42712" r="32595" b="4196"/>
            <a:stretch>
              <a:fillRect/>
            </a:stretch>
          </p:blipFill>
          <p:spPr>
            <a:xfrm>
              <a:off x="4613089" y="790856"/>
              <a:ext cx="3112826" cy="3112826"/>
            </a:xfrm>
            <a:prstGeom prst="ellipse">
              <a:avLst/>
            </a:prstGeom>
            <a:grpFill/>
          </p:spPr>
        </p:pic>
        <p:sp>
          <p:nvSpPr>
            <p:cNvPr id="11" name="椭圆 10"/>
            <p:cNvSpPr/>
            <p:nvPr/>
          </p:nvSpPr>
          <p:spPr>
            <a:xfrm>
              <a:off x="4613089" y="790856"/>
              <a:ext cx="3114000" cy="3114000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椭圆 11"/>
          <p:cNvSpPr/>
          <p:nvPr/>
        </p:nvSpPr>
        <p:spPr>
          <a:xfrm>
            <a:off x="1389093" y="3849083"/>
            <a:ext cx="802693" cy="802693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275027" y="3849083"/>
            <a:ext cx="551034" cy="551034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4836450" y="2990505"/>
            <a:ext cx="858578" cy="858578"/>
          </a:xfrm>
          <a:prstGeom prst="ellipse">
            <a:avLst/>
          </a:prstGeom>
          <a:gradFill flip="none" rotWithShape="1">
            <a:gsLst>
              <a:gs pos="0">
                <a:srgbClr val="37D1DC">
                  <a:alpha val="90000"/>
                </a:srgbClr>
              </a:gs>
              <a:gs pos="100000">
                <a:srgbClr val="5B87E5">
                  <a:alpha val="9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65739" y="4162683"/>
            <a:ext cx="375420" cy="375420"/>
          </a:xfrm>
          <a:prstGeom prst="ellipse">
            <a:avLst/>
          </a:prstGeom>
          <a:solidFill>
            <a:srgbClr val="5B87E5"/>
          </a:solidFill>
          <a:ln>
            <a:noFill/>
          </a:ln>
          <a:effectLst>
            <a:outerShdw blurRad="279400" dist="393700" dir="2700000" algn="t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509463" y="1673712"/>
            <a:ext cx="3631814" cy="3492163"/>
          </a:xfrm>
          <a:prstGeom prst="ellipse">
            <a:avLst/>
          </a:prstGeom>
          <a:solidFill>
            <a:schemeClr val="accent2">
              <a:lumMod val="7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576608" y="2157757"/>
            <a:ext cx="1497526" cy="477053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b="1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16600" b="1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788920" y="3936350"/>
            <a:ext cx="6931683" cy="199240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</a:t>
            </a:r>
            <a:endParaRPr lang="zh-CN" altLang="en-US" sz="1350" dirty="0"/>
          </a:p>
        </p:txBody>
      </p:sp>
      <p:sp>
        <p:nvSpPr>
          <p:cNvPr id="19" name="矩形 18"/>
          <p:cNvSpPr/>
          <p:nvPr/>
        </p:nvSpPr>
        <p:spPr>
          <a:xfrm>
            <a:off x="1788920" y="1500620"/>
            <a:ext cx="6931682" cy="231511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2" rIns="68564" bIns="34282" rtlCol="0" anchor="ctr"/>
          <a:lstStyle/>
          <a:p>
            <a:pPr algn="ctr"/>
            <a:r>
              <a:rPr lang="en-US" altLang="zh-CN" sz="1350" dirty="0"/>
              <a:t>cc</a:t>
            </a:r>
            <a:endParaRPr lang="zh-CN" altLang="en-US" sz="1350" dirty="0"/>
          </a:p>
        </p:txBody>
      </p:sp>
      <p:grpSp>
        <p:nvGrpSpPr>
          <p:cNvPr id="10" name="组合 9"/>
          <p:cNvGrpSpPr/>
          <p:nvPr/>
        </p:nvGrpSpPr>
        <p:grpSpPr>
          <a:xfrm>
            <a:off x="1452805" y="2054987"/>
            <a:ext cx="641265" cy="641265"/>
            <a:chOff x="1175897" y="2227427"/>
            <a:chExt cx="652904" cy="652904"/>
          </a:xfrm>
          <a:solidFill>
            <a:srgbClr val="5B87E5"/>
          </a:solidFill>
        </p:grpSpPr>
        <p:sp>
          <p:nvSpPr>
            <p:cNvPr id="11" name="Oval 22"/>
            <p:cNvSpPr/>
            <p:nvPr/>
          </p:nvSpPr>
          <p:spPr>
            <a:xfrm>
              <a:off x="1175897" y="2227427"/>
              <a:ext cx="652904" cy="652904"/>
            </a:xfrm>
            <a:prstGeom prst="ellipse">
              <a:avLst/>
            </a:prstGeom>
            <a:grpFill/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68403" y="2348197"/>
              <a:ext cx="467891" cy="409333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452806" y="4465247"/>
            <a:ext cx="641264" cy="641264"/>
            <a:chOff x="1175897" y="3467126"/>
            <a:chExt cx="652904" cy="652904"/>
          </a:xfrm>
        </p:grpSpPr>
        <p:sp>
          <p:nvSpPr>
            <p:cNvPr id="14" name="Oval 28"/>
            <p:cNvSpPr/>
            <p:nvPr/>
          </p:nvSpPr>
          <p:spPr>
            <a:xfrm>
              <a:off x="1175897" y="3467126"/>
              <a:ext cx="652904" cy="652904"/>
            </a:xfrm>
            <a:prstGeom prst="ellipse">
              <a:avLst/>
            </a:prstGeom>
            <a:gradFill flip="none" rotWithShape="1">
              <a:gsLst>
                <a:gs pos="0">
                  <a:srgbClr val="37D1DC">
                    <a:alpha val="90000"/>
                  </a:srgbClr>
                </a:gs>
                <a:gs pos="100000">
                  <a:srgbClr val="5B87E5">
                    <a:alpha val="9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279400" dist="393700" dir="2700000" algn="tl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40" tIns="34270" rIns="68540" bIns="34270" numCol="1" spcCol="0" rtlCol="0" fromWordArt="0" anchor="ctr" anchorCtr="0" forceAA="0" compatLnSpc="1">
              <a:noAutofit/>
            </a:bodyPr>
            <a:lstStyle/>
            <a:p>
              <a:pPr algn="ctr"/>
              <a:endParaRPr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TextBox 29"/>
            <p:cNvSpPr txBox="1"/>
            <p:nvPr/>
          </p:nvSpPr>
          <p:spPr>
            <a:xfrm>
              <a:off x="1268403" y="3587896"/>
              <a:ext cx="467891" cy="40933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normAutofit fontScale="92500" lnSpcReduction="10000"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</a:t>
              </a:r>
              <a:endPara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Freeform 5"/>
          <p:cNvSpPr/>
          <p:nvPr/>
        </p:nvSpPr>
        <p:spPr bwMode="auto">
          <a:xfrm>
            <a:off x="1150980" y="2229431"/>
            <a:ext cx="248078" cy="2399138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2" name="矩形: 圆角 31"/>
          <p:cNvSpPr/>
          <p:nvPr/>
        </p:nvSpPr>
        <p:spPr>
          <a:xfrm>
            <a:off x="656065" y="1917182"/>
            <a:ext cx="339972" cy="32324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041303" y="4184856"/>
            <a:ext cx="67771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交易团可在首届基础上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增减下属交易分团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，进口博览局按程序发放邀请码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、以及登录信息系统的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账号和密码。交易团秘书处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组织开展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对交易分团秘书组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的相关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56065" y="285992"/>
            <a:ext cx="5520728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交易团主要工作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3875" y="865227"/>
            <a:ext cx="7768009" cy="457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矩形 15"/>
          <p:cNvSpPr/>
          <p:nvPr/>
        </p:nvSpPr>
        <p:spPr>
          <a:xfrm>
            <a:off x="2051375" y="1519173"/>
            <a:ext cx="66692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交易团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获得相应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邀请码、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以及登录信息系统的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账号和密码。这个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账号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和密码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是交易团秘书处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进行后台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管理用的，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不要对外提供，可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随时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修改密码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，修改后请牢记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会议材料三提供相关账号、密码及邀请码。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平面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3556</Words>
  <Application>WPS 演示</Application>
  <PresentationFormat>宽屏</PresentationFormat>
  <Paragraphs>457</Paragraphs>
  <Slides>36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5" baseType="lpstr">
      <vt:lpstr>Arial</vt:lpstr>
      <vt:lpstr>宋体</vt:lpstr>
      <vt:lpstr>Wingdings</vt:lpstr>
      <vt:lpstr>Wingdings 3</vt:lpstr>
      <vt:lpstr>Arial</vt:lpstr>
      <vt:lpstr>微软雅黑</vt:lpstr>
      <vt:lpstr>Arial Unicode MS</vt:lpstr>
      <vt:lpstr>华文琥珀</vt:lpstr>
      <vt:lpstr>等线</vt:lpstr>
      <vt:lpstr>Trebuchet MS</vt:lpstr>
      <vt:lpstr>Arial Unicode MS</vt:lpstr>
      <vt:lpstr>方正姚体</vt:lpstr>
      <vt:lpstr>Segoe Print</vt:lpstr>
      <vt:lpstr>华文新魏</vt:lpstr>
      <vt:lpstr>华文黑体</vt:lpstr>
      <vt:lpstr>黑体</vt:lpstr>
      <vt:lpstr>Microsoft YaHei UI</vt:lpstr>
      <vt:lpstr>Symbol</vt:lpstr>
      <vt:lpstr>平面</vt:lpstr>
      <vt:lpstr>第二届中国国际进口博览会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第二届中国国际进口博览会</dc:title>
  <dc:creator>admin</dc:creator>
  <cp:lastModifiedBy>柏拉图的永恒</cp:lastModifiedBy>
  <cp:revision>143</cp:revision>
  <cp:lastPrinted>2019-05-08T09:19:00Z</cp:lastPrinted>
  <dcterms:created xsi:type="dcterms:W3CDTF">2019-04-29T02:53:00Z</dcterms:created>
  <dcterms:modified xsi:type="dcterms:W3CDTF">2019-05-30T05:51:30Z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2052-11.1.0.8696</vt:lpwstr>
  </property>
</Properties>
</file>